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69" r:id="rId16"/>
    <p:sldId id="270" r:id="rId17"/>
    <p:sldId id="271" r:id="rId18"/>
  </p:sldIdLst>
  <p:sldSz cx="12192000" cy="6858000"/>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5" d="100"/>
          <a:sy n="75" d="100"/>
        </p:scale>
        <p:origin x="974" y="-2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AEFB-F0CE-4826-ACBC-53B454D8947D}" type="datetimeFigureOut">
              <a:rPr lang="fr-FR" smtClean="0"/>
              <a:t>21/11/2023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397804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7EAEFB-F0CE-4826-ACBC-53B454D8947D}" type="datetimeFigureOut">
              <a:rPr lang="fr-FR" smtClean="0"/>
              <a:t>21/11/2023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2053010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7EAEFB-F0CE-4826-ACBC-53B454D8947D}" type="datetimeFigureOut">
              <a:rPr lang="fr-FR" smtClean="0"/>
              <a:t>21/11/2023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5B1588-9E61-4A2F-8545-FA8DAE186526}" type="slidenum">
              <a:rPr lang="fr-FR" smtClean="0"/>
              <a:t>‹#›</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1854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97EAEFB-F0CE-4826-ACBC-53B454D8947D}" type="datetimeFigureOut">
              <a:rPr lang="fr-FR" smtClean="0"/>
              <a:t>21/11/2023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3740838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97EAEFB-F0CE-4826-ACBC-53B454D8947D}" type="datetimeFigureOut">
              <a:rPr lang="fr-FR" smtClean="0"/>
              <a:t>21/11/2023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5B1588-9E61-4A2F-8545-FA8DAE186526}" type="slidenum">
              <a:rPr lang="fr-FR" smtClean="0"/>
              <a:t>‹#›</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9901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97EAEFB-F0CE-4826-ACBC-53B454D8947D}" type="datetimeFigureOut">
              <a:rPr lang="fr-FR" smtClean="0"/>
              <a:t>21/11/2023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2790640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7EAEFB-F0CE-4826-ACBC-53B454D8947D}" type="datetimeFigureOut">
              <a:rPr lang="fr-FR" smtClean="0"/>
              <a:t>21/11/2023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2824843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7EAEFB-F0CE-4826-ACBC-53B454D8947D}" type="datetimeFigureOut">
              <a:rPr lang="fr-FR" smtClean="0"/>
              <a:t>21/11/2023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103373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7EAEFB-F0CE-4826-ACBC-53B454D8947D}" type="datetimeFigureOut">
              <a:rPr lang="fr-FR" smtClean="0"/>
              <a:t>21/11/2023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332931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7EAEFB-F0CE-4826-ACBC-53B454D8947D}" type="datetimeFigureOut">
              <a:rPr lang="fr-FR" smtClean="0"/>
              <a:t>21/11/2023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3563929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7EAEFB-F0CE-4826-ACBC-53B454D8947D}" type="datetimeFigureOut">
              <a:rPr lang="fr-FR" smtClean="0"/>
              <a:t>21/11/2023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2783886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7EAEFB-F0CE-4826-ACBC-53B454D8947D}" type="datetimeFigureOut">
              <a:rPr lang="fr-FR" smtClean="0"/>
              <a:t>21/11/2023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2059272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7EAEFB-F0CE-4826-ACBC-53B454D8947D}" type="datetimeFigureOut">
              <a:rPr lang="fr-FR" smtClean="0"/>
              <a:t>21/11/2023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420554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EAEFB-F0CE-4826-ACBC-53B454D8947D}" type="datetimeFigureOut">
              <a:rPr lang="fr-FR" smtClean="0"/>
              <a:t>21/11/2023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276499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7EAEFB-F0CE-4826-ACBC-53B454D8947D}" type="datetimeFigureOut">
              <a:rPr lang="fr-FR" smtClean="0"/>
              <a:t>21/11/2023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2418692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7EAEFB-F0CE-4826-ACBC-53B454D8947D}" type="datetimeFigureOut">
              <a:rPr lang="fr-FR" smtClean="0"/>
              <a:t>21/11/2023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5B1588-9E61-4A2F-8545-FA8DAE186526}" type="slidenum">
              <a:rPr lang="fr-FR" smtClean="0"/>
              <a:t>‹#›</a:t>
            </a:fld>
            <a:endParaRPr lang="fr-FR"/>
          </a:p>
        </p:txBody>
      </p:sp>
    </p:spTree>
    <p:extLst>
      <p:ext uri="{BB962C8B-B14F-4D97-AF65-F5344CB8AC3E}">
        <p14:creationId xmlns:p14="http://schemas.microsoft.com/office/powerpoint/2010/main" val="120540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97EAEFB-F0CE-4826-ACBC-53B454D8947D}" type="datetimeFigureOut">
              <a:rPr lang="fr-FR" smtClean="0"/>
              <a:t>21/11/2023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5B1588-9E61-4A2F-8545-FA8DAE186526}" type="slidenum">
              <a:rPr lang="fr-FR" smtClean="0"/>
              <a:t>‹#›</a:t>
            </a:fld>
            <a:endParaRPr lang="fr-FR"/>
          </a:p>
        </p:txBody>
      </p:sp>
    </p:spTree>
    <p:extLst>
      <p:ext uri="{BB962C8B-B14F-4D97-AF65-F5344CB8AC3E}">
        <p14:creationId xmlns:p14="http://schemas.microsoft.com/office/powerpoint/2010/main" val="33926448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BD85-DD4C-E1CA-C52C-90A8AE011EA3}"/>
              </a:ext>
            </a:extLst>
          </p:cNvPr>
          <p:cNvSpPr>
            <a:spLocks noGrp="1"/>
          </p:cNvSpPr>
          <p:nvPr>
            <p:ph type="ctrTitle"/>
          </p:nvPr>
        </p:nvSpPr>
        <p:spPr>
          <a:xfrm>
            <a:off x="3048000" y="2194354"/>
            <a:ext cx="9144000" cy="790832"/>
          </a:xfrm>
        </p:spPr>
        <p:txBody>
          <a:bodyPr>
            <a:noAutofit/>
          </a:bodyPr>
          <a:lstStyle/>
          <a:p>
            <a:pPr>
              <a:lnSpc>
                <a:spcPct val="107000"/>
              </a:lnSpc>
              <a:spcAft>
                <a:spcPts val="800"/>
              </a:spcAft>
            </a:pPr>
            <a:r>
              <a:rPr lang="fr-FR" sz="4000" dirty="0">
                <a:solidFill>
                  <a:schemeClr val="tx1"/>
                </a:solidFill>
                <a:latin typeface="Times New Roman" panose="02020603050405020304" pitchFamily="18" charset="0"/>
                <a:cs typeface="Times New Roman" panose="02020603050405020304" pitchFamily="18" charset="0"/>
              </a:rPr>
              <a:t>INSTITUT FRANCAIS -CONFERENCE</a:t>
            </a:r>
          </a:p>
        </p:txBody>
      </p:sp>
      <p:sp>
        <p:nvSpPr>
          <p:cNvPr id="5" name="TextBox 4">
            <a:extLst>
              <a:ext uri="{FF2B5EF4-FFF2-40B4-BE49-F238E27FC236}">
                <a16:creationId xmlns:a16="http://schemas.microsoft.com/office/drawing/2014/main" id="{96397010-BE6E-769B-ACFD-5021009761E1}"/>
              </a:ext>
            </a:extLst>
          </p:cNvPr>
          <p:cNvSpPr txBox="1"/>
          <p:nvPr/>
        </p:nvSpPr>
        <p:spPr>
          <a:xfrm>
            <a:off x="2160716" y="4139515"/>
            <a:ext cx="8714603" cy="1569660"/>
          </a:xfrm>
          <a:prstGeom prst="rect">
            <a:avLst/>
          </a:prstGeom>
          <a:noFill/>
        </p:spPr>
        <p:txBody>
          <a:bodyPr wrap="square">
            <a:spAutoFit/>
          </a:bodyPr>
          <a:lstStyle/>
          <a:p>
            <a:pPr algn="ct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LE ROLE DE L’ASSURANCE DANS LE DEVELOPPEMENT SOCIO-ECONOMIQUE DU BURUNDI</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79445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E090845-5EC2-86E5-922D-0337C01DC4A9}"/>
              </a:ext>
            </a:extLst>
          </p:cNvPr>
          <p:cNvGraphicFramePr>
            <a:graphicFrameLocks noGrp="1"/>
          </p:cNvGraphicFramePr>
          <p:nvPr>
            <p:extLst>
              <p:ext uri="{D42A27DB-BD31-4B8C-83A1-F6EECF244321}">
                <p14:modId xmlns:p14="http://schemas.microsoft.com/office/powerpoint/2010/main" val="1823330838"/>
              </p:ext>
            </p:extLst>
          </p:nvPr>
        </p:nvGraphicFramePr>
        <p:xfrm>
          <a:off x="1542482" y="3859547"/>
          <a:ext cx="7868804" cy="1121347"/>
        </p:xfrm>
        <a:graphic>
          <a:graphicData uri="http://schemas.openxmlformats.org/drawingml/2006/table">
            <a:tbl>
              <a:tblPr firstRow="1" firstCol="1" bandRow="1">
                <a:tableStyleId>{5C22544A-7EE6-4342-B048-85BDC9FD1C3A}</a:tableStyleId>
              </a:tblPr>
              <a:tblGrid>
                <a:gridCol w="1685150">
                  <a:extLst>
                    <a:ext uri="{9D8B030D-6E8A-4147-A177-3AD203B41FA5}">
                      <a16:colId xmlns:a16="http://schemas.microsoft.com/office/drawing/2014/main" val="4180548863"/>
                    </a:ext>
                  </a:extLst>
                </a:gridCol>
                <a:gridCol w="1034879">
                  <a:extLst>
                    <a:ext uri="{9D8B030D-6E8A-4147-A177-3AD203B41FA5}">
                      <a16:colId xmlns:a16="http://schemas.microsoft.com/office/drawing/2014/main" val="3066736048"/>
                    </a:ext>
                  </a:extLst>
                </a:gridCol>
                <a:gridCol w="1280160">
                  <a:extLst>
                    <a:ext uri="{9D8B030D-6E8A-4147-A177-3AD203B41FA5}">
                      <a16:colId xmlns:a16="http://schemas.microsoft.com/office/drawing/2014/main" val="2662615471"/>
                    </a:ext>
                  </a:extLst>
                </a:gridCol>
                <a:gridCol w="815926">
                  <a:extLst>
                    <a:ext uri="{9D8B030D-6E8A-4147-A177-3AD203B41FA5}">
                      <a16:colId xmlns:a16="http://schemas.microsoft.com/office/drawing/2014/main" val="751157658"/>
                    </a:ext>
                  </a:extLst>
                </a:gridCol>
                <a:gridCol w="1041009">
                  <a:extLst>
                    <a:ext uri="{9D8B030D-6E8A-4147-A177-3AD203B41FA5}">
                      <a16:colId xmlns:a16="http://schemas.microsoft.com/office/drawing/2014/main" val="2343331241"/>
                    </a:ext>
                  </a:extLst>
                </a:gridCol>
                <a:gridCol w="942536">
                  <a:extLst>
                    <a:ext uri="{9D8B030D-6E8A-4147-A177-3AD203B41FA5}">
                      <a16:colId xmlns:a16="http://schemas.microsoft.com/office/drawing/2014/main" val="3878807678"/>
                    </a:ext>
                  </a:extLst>
                </a:gridCol>
                <a:gridCol w="1069144">
                  <a:extLst>
                    <a:ext uri="{9D8B030D-6E8A-4147-A177-3AD203B41FA5}">
                      <a16:colId xmlns:a16="http://schemas.microsoft.com/office/drawing/2014/main" val="4032619534"/>
                    </a:ext>
                  </a:extLst>
                </a:gridCol>
              </a:tblGrid>
              <a:tr h="0">
                <a:tc>
                  <a:txBody>
                    <a:bodyPr/>
                    <a:lstStyle/>
                    <a:p>
                      <a:pPr>
                        <a:lnSpc>
                          <a:spcPct val="107000"/>
                        </a:lnSpc>
                        <a:spcAft>
                          <a:spcPts val="800"/>
                        </a:spcAft>
                      </a:pPr>
                      <a:r>
                        <a:rPr lang="fr-FR" sz="2400" dirty="0">
                          <a:effectLst/>
                          <a:latin typeface="Times New Roman" panose="02020603050405020304" pitchFamily="18" charset="0"/>
                          <a:cs typeface="Times New Roman" panose="02020603050405020304" pitchFamily="18" charset="0"/>
                        </a:rPr>
                        <a:t>Année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dirty="0">
                          <a:effectLst/>
                          <a:latin typeface="Times New Roman" panose="02020603050405020304" pitchFamily="18" charset="0"/>
                          <a:cs typeface="Times New Roman" panose="02020603050405020304" pitchFamily="18" charset="0"/>
                        </a:rPr>
                        <a:t>2017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a:effectLst/>
                          <a:latin typeface="Times New Roman" panose="02020603050405020304" pitchFamily="18" charset="0"/>
                          <a:cs typeface="Times New Roman" panose="02020603050405020304" pitchFamily="18" charset="0"/>
                        </a:rPr>
                        <a:t>2018</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a:effectLst/>
                          <a:latin typeface="Times New Roman" panose="02020603050405020304" pitchFamily="18" charset="0"/>
                          <a:cs typeface="Times New Roman" panose="02020603050405020304" pitchFamily="18" charset="0"/>
                        </a:rPr>
                        <a:t>2019</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a:effectLst/>
                          <a:latin typeface="Times New Roman" panose="02020603050405020304" pitchFamily="18" charset="0"/>
                          <a:cs typeface="Times New Roman" panose="02020603050405020304" pitchFamily="18" charset="0"/>
                        </a:rPr>
                        <a:t>2020</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dirty="0">
                          <a:effectLst/>
                          <a:latin typeface="Times New Roman" panose="02020603050405020304" pitchFamily="18" charset="0"/>
                          <a:cs typeface="Times New Roman" panose="02020603050405020304" pitchFamily="18" charset="0"/>
                        </a:rPr>
                        <a:t>2021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2022</a:t>
                      </a:r>
                    </a:p>
                  </a:txBody>
                  <a:tcPr marL="68580" marR="68580" marT="0" marB="0"/>
                </a:tc>
                <a:extLst>
                  <a:ext uri="{0D108BD9-81ED-4DB2-BD59-A6C34878D82A}">
                    <a16:rowId xmlns:a16="http://schemas.microsoft.com/office/drawing/2014/main" val="1749717776"/>
                  </a:ext>
                </a:extLst>
              </a:tr>
              <a:tr h="0">
                <a:tc>
                  <a:txBody>
                    <a:bodyPr/>
                    <a:lstStyle/>
                    <a:p>
                      <a:pPr>
                        <a:lnSpc>
                          <a:spcPct val="107000"/>
                        </a:lnSpc>
                        <a:spcAft>
                          <a:spcPts val="800"/>
                        </a:spcAft>
                      </a:pPr>
                      <a:r>
                        <a:rPr lang="fr-FR" sz="2400" dirty="0">
                          <a:effectLst/>
                          <a:latin typeface="Times New Roman" panose="02020603050405020304" pitchFamily="18" charset="0"/>
                          <a:cs typeface="Times New Roman" panose="02020603050405020304" pitchFamily="18" charset="0"/>
                        </a:rPr>
                        <a:t>Densité en </a:t>
                      </a:r>
                      <a:r>
                        <a:rPr lang="fr-FR" sz="2400" dirty="0" err="1">
                          <a:effectLst/>
                          <a:latin typeface="Times New Roman" panose="02020603050405020304" pitchFamily="18" charset="0"/>
                          <a:cs typeface="Times New Roman" panose="02020603050405020304" pitchFamily="18" charset="0"/>
                        </a:rPr>
                        <a:t>Fbu</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dirty="0">
                          <a:effectLst/>
                          <a:latin typeface="Times New Roman" panose="02020603050405020304" pitchFamily="18" charset="0"/>
                          <a:cs typeface="Times New Roman" panose="02020603050405020304" pitchFamily="18" charset="0"/>
                        </a:rPr>
                        <a:t>3.533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a:effectLst/>
                          <a:latin typeface="Times New Roman" panose="02020603050405020304" pitchFamily="18" charset="0"/>
                          <a:cs typeface="Times New Roman" panose="02020603050405020304" pitchFamily="18" charset="0"/>
                        </a:rPr>
                        <a:t>3.942</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a:effectLst/>
                          <a:latin typeface="Times New Roman" panose="02020603050405020304" pitchFamily="18" charset="0"/>
                          <a:cs typeface="Times New Roman" panose="02020603050405020304" pitchFamily="18" charset="0"/>
                        </a:rPr>
                        <a:t>4.511</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a:effectLst/>
                          <a:latin typeface="Times New Roman" panose="02020603050405020304" pitchFamily="18" charset="0"/>
                          <a:cs typeface="Times New Roman" panose="02020603050405020304" pitchFamily="18" charset="0"/>
                        </a:rPr>
                        <a:t>5.049</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400" dirty="0">
                          <a:effectLst/>
                          <a:latin typeface="Times New Roman" panose="02020603050405020304" pitchFamily="18" charset="0"/>
                          <a:cs typeface="Times New Roman" panose="02020603050405020304" pitchFamily="18" charset="0"/>
                        </a:rPr>
                        <a:t>6.006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6.800</a:t>
                      </a:r>
                    </a:p>
                  </a:txBody>
                  <a:tcPr marL="68580" marR="68580" marT="0" marB="0"/>
                </a:tc>
                <a:extLst>
                  <a:ext uri="{0D108BD9-81ED-4DB2-BD59-A6C34878D82A}">
                    <a16:rowId xmlns:a16="http://schemas.microsoft.com/office/drawing/2014/main" val="3600410073"/>
                  </a:ext>
                </a:extLst>
              </a:tr>
            </a:tbl>
          </a:graphicData>
        </a:graphic>
      </p:graphicFrame>
      <p:sp>
        <p:nvSpPr>
          <p:cNvPr id="6" name="Rectangle 1">
            <a:extLst>
              <a:ext uri="{FF2B5EF4-FFF2-40B4-BE49-F238E27FC236}">
                <a16:creationId xmlns:a16="http://schemas.microsoft.com/office/drawing/2014/main" id="{89803744-5C00-F757-8881-6055D5E5C559}"/>
              </a:ext>
            </a:extLst>
          </p:cNvPr>
          <p:cNvSpPr>
            <a:spLocks noChangeArrowheads="1"/>
          </p:cNvSpPr>
          <p:nvPr/>
        </p:nvSpPr>
        <p:spPr bwMode="auto">
          <a:xfrm>
            <a:off x="1027327" y="1643896"/>
            <a:ext cx="1013734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densité de l’assurance au Burundi en 2022, soit le Chiffre d’affaires annuel total des Compagnies d’assurances comparé au nombre total d’habitant du pays, est estimée à Bif 6.800 contre Bif 3.533 en 2017.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kumimoji="0" lang="fr-FR"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Comparée aux autres pays africains, cette densité reste très faible soit 3$par habitant et confirme le manque de culture de l’assurance au Burundi.</a:t>
            </a:r>
            <a:endParaRPr kumimoji="0" lang="en-US" altLang="en-US" sz="2400" b="0" i="0" u="none" strike="noStrike" cap="none" normalizeH="0" baseline="0" dirty="0">
              <a:ln>
                <a:noFill/>
              </a:ln>
              <a:solidFill>
                <a:schemeClr val="tx1"/>
              </a:solidFill>
              <a:effectLst/>
            </a:endParaRPr>
          </a:p>
        </p:txBody>
      </p:sp>
      <p:sp>
        <p:nvSpPr>
          <p:cNvPr id="10" name="TextBox 9">
            <a:extLst>
              <a:ext uri="{FF2B5EF4-FFF2-40B4-BE49-F238E27FC236}">
                <a16:creationId xmlns:a16="http://schemas.microsoft.com/office/drawing/2014/main" id="{65171227-E27D-9E70-611C-74B41D90CCD7}"/>
              </a:ext>
            </a:extLst>
          </p:cNvPr>
          <p:cNvSpPr txBox="1"/>
          <p:nvPr/>
        </p:nvSpPr>
        <p:spPr>
          <a:xfrm>
            <a:off x="1639757" y="694979"/>
            <a:ext cx="6610864" cy="52322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2.3.3. Densité de l’Assurance au Burundi.</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2793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130A782-178E-D7F7-84ED-BD719BAC16B8}"/>
              </a:ext>
            </a:extLst>
          </p:cNvPr>
          <p:cNvGraphicFramePr>
            <a:graphicFrameLocks noGrp="1"/>
          </p:cNvGraphicFramePr>
          <p:nvPr>
            <p:extLst>
              <p:ext uri="{D42A27DB-BD31-4B8C-83A1-F6EECF244321}">
                <p14:modId xmlns:p14="http://schemas.microsoft.com/office/powerpoint/2010/main" val="3642382112"/>
              </p:ext>
            </p:extLst>
          </p:nvPr>
        </p:nvGraphicFramePr>
        <p:xfrm>
          <a:off x="1569306" y="1550039"/>
          <a:ext cx="8009896" cy="1421765"/>
        </p:xfrm>
        <a:graphic>
          <a:graphicData uri="http://schemas.openxmlformats.org/drawingml/2006/table">
            <a:tbl>
              <a:tblPr firstRow="1" firstCol="1" bandRow="1">
                <a:tableStyleId>{5C22544A-7EE6-4342-B048-85BDC9FD1C3A}</a:tableStyleId>
              </a:tblPr>
              <a:tblGrid>
                <a:gridCol w="1845136">
                  <a:extLst>
                    <a:ext uri="{9D8B030D-6E8A-4147-A177-3AD203B41FA5}">
                      <a16:colId xmlns:a16="http://schemas.microsoft.com/office/drawing/2014/main" val="1479837250"/>
                    </a:ext>
                  </a:extLst>
                </a:gridCol>
                <a:gridCol w="809280">
                  <a:extLst>
                    <a:ext uri="{9D8B030D-6E8A-4147-A177-3AD203B41FA5}">
                      <a16:colId xmlns:a16="http://schemas.microsoft.com/office/drawing/2014/main" val="79162554"/>
                    </a:ext>
                  </a:extLst>
                </a:gridCol>
                <a:gridCol w="777422">
                  <a:extLst>
                    <a:ext uri="{9D8B030D-6E8A-4147-A177-3AD203B41FA5}">
                      <a16:colId xmlns:a16="http://schemas.microsoft.com/office/drawing/2014/main" val="1974623352"/>
                    </a:ext>
                  </a:extLst>
                </a:gridCol>
                <a:gridCol w="1143946">
                  <a:extLst>
                    <a:ext uri="{9D8B030D-6E8A-4147-A177-3AD203B41FA5}">
                      <a16:colId xmlns:a16="http://schemas.microsoft.com/office/drawing/2014/main" val="747395708"/>
                    </a:ext>
                  </a:extLst>
                </a:gridCol>
                <a:gridCol w="1144704">
                  <a:extLst>
                    <a:ext uri="{9D8B030D-6E8A-4147-A177-3AD203B41FA5}">
                      <a16:colId xmlns:a16="http://schemas.microsoft.com/office/drawing/2014/main" val="656948173"/>
                    </a:ext>
                  </a:extLst>
                </a:gridCol>
                <a:gridCol w="1144704">
                  <a:extLst>
                    <a:ext uri="{9D8B030D-6E8A-4147-A177-3AD203B41FA5}">
                      <a16:colId xmlns:a16="http://schemas.microsoft.com/office/drawing/2014/main" val="4032461026"/>
                    </a:ext>
                  </a:extLst>
                </a:gridCol>
                <a:gridCol w="1144704">
                  <a:extLst>
                    <a:ext uri="{9D8B030D-6E8A-4147-A177-3AD203B41FA5}">
                      <a16:colId xmlns:a16="http://schemas.microsoft.com/office/drawing/2014/main" val="2307635655"/>
                    </a:ext>
                  </a:extLst>
                </a:gridCol>
              </a:tblGrid>
              <a:tr h="0">
                <a:tc>
                  <a:txBody>
                    <a:bodyPr/>
                    <a:lstStyle/>
                    <a:p>
                      <a:pPr>
                        <a:lnSpc>
                          <a:spcPct val="107000"/>
                        </a:lnSpc>
                        <a:spcAft>
                          <a:spcPts val="800"/>
                        </a:spcAft>
                      </a:pPr>
                      <a:r>
                        <a:rPr lang="fr-FR"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2017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2018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2019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2020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2022</a:t>
                      </a:r>
                    </a:p>
                  </a:txBody>
                  <a:tcPr marL="68580" marR="68580" marT="0" marB="0"/>
                </a:tc>
                <a:extLst>
                  <a:ext uri="{0D108BD9-81ED-4DB2-BD59-A6C34878D82A}">
                    <a16:rowId xmlns:a16="http://schemas.microsoft.com/office/drawing/2014/main" val="2625500234"/>
                  </a:ext>
                </a:extLst>
              </a:tr>
              <a:tr h="42361">
                <a:tc>
                  <a:txBody>
                    <a:bodyPr/>
                    <a:lstStyle/>
                    <a:p>
                      <a:pPr>
                        <a:lnSpc>
                          <a:spcPct val="107000"/>
                        </a:lnSpc>
                        <a:spcAft>
                          <a:spcPts val="800"/>
                        </a:spcAft>
                      </a:pPr>
                      <a:r>
                        <a:rPr lang="fr-FR" sz="1800">
                          <a:effectLst/>
                        </a:rPr>
                        <a:t>Salariés Permanents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482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478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480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437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448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454</a:t>
                      </a:r>
                    </a:p>
                  </a:txBody>
                  <a:tcPr marL="68580" marR="68580" marT="0" marB="0"/>
                </a:tc>
                <a:extLst>
                  <a:ext uri="{0D108BD9-81ED-4DB2-BD59-A6C34878D82A}">
                    <a16:rowId xmlns:a16="http://schemas.microsoft.com/office/drawing/2014/main" val="4072462264"/>
                  </a:ext>
                </a:extLst>
              </a:tr>
              <a:tr h="0">
                <a:tc>
                  <a:txBody>
                    <a:bodyPr/>
                    <a:lstStyle/>
                    <a:p>
                      <a:pPr>
                        <a:lnSpc>
                          <a:spcPct val="107000"/>
                        </a:lnSpc>
                        <a:spcAft>
                          <a:spcPts val="800"/>
                        </a:spcAft>
                      </a:pPr>
                      <a:r>
                        <a:rPr lang="fr-FR" sz="1800" dirty="0">
                          <a:effectLst/>
                        </a:rPr>
                        <a:t>Mandataires non salaries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225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288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324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353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373</a:t>
                      </a:r>
                    </a:p>
                  </a:txBody>
                  <a:tcPr marL="68580" marR="68580" marT="0" marB="0"/>
                </a:tc>
                <a:extLst>
                  <a:ext uri="{0D108BD9-81ED-4DB2-BD59-A6C34878D82A}">
                    <a16:rowId xmlns:a16="http://schemas.microsoft.com/office/drawing/2014/main" val="3458629296"/>
                  </a:ext>
                </a:extLst>
              </a:tr>
            </a:tbl>
          </a:graphicData>
        </a:graphic>
      </p:graphicFrame>
      <p:sp>
        <p:nvSpPr>
          <p:cNvPr id="5" name="TextBox 4">
            <a:extLst>
              <a:ext uri="{FF2B5EF4-FFF2-40B4-BE49-F238E27FC236}">
                <a16:creationId xmlns:a16="http://schemas.microsoft.com/office/drawing/2014/main" id="{DD380B61-80B2-B694-2385-FECEFB5A230A}"/>
              </a:ext>
            </a:extLst>
          </p:cNvPr>
          <p:cNvSpPr txBox="1"/>
          <p:nvPr/>
        </p:nvSpPr>
        <p:spPr>
          <a:xfrm>
            <a:off x="1696995" y="701038"/>
            <a:ext cx="6610864" cy="492443"/>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2.3.4. Nombre d’Emplois créés.</a:t>
            </a:r>
            <a:endParaRPr kumimoji="0" lang="fr-FR"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8F021045-EC9B-F710-50A5-398DC9FE5AC5}"/>
              </a:ext>
            </a:extLst>
          </p:cNvPr>
          <p:cNvGraphicFramePr>
            <a:graphicFrameLocks noGrp="1"/>
          </p:cNvGraphicFramePr>
          <p:nvPr>
            <p:extLst>
              <p:ext uri="{D42A27DB-BD31-4B8C-83A1-F6EECF244321}">
                <p14:modId xmlns:p14="http://schemas.microsoft.com/office/powerpoint/2010/main" val="2062662004"/>
              </p:ext>
            </p:extLst>
          </p:nvPr>
        </p:nvGraphicFramePr>
        <p:xfrm>
          <a:off x="1237957" y="3886196"/>
          <a:ext cx="8978704" cy="2178687"/>
        </p:xfrm>
        <a:graphic>
          <a:graphicData uri="http://schemas.openxmlformats.org/drawingml/2006/table">
            <a:tbl>
              <a:tblPr firstRow="1" firstCol="1" bandRow="1">
                <a:tableStyleId>{5C22544A-7EE6-4342-B048-85BDC9FD1C3A}</a:tableStyleId>
              </a:tblPr>
              <a:tblGrid>
                <a:gridCol w="1519833">
                  <a:extLst>
                    <a:ext uri="{9D8B030D-6E8A-4147-A177-3AD203B41FA5}">
                      <a16:colId xmlns:a16="http://schemas.microsoft.com/office/drawing/2014/main" val="3437960359"/>
                    </a:ext>
                  </a:extLst>
                </a:gridCol>
                <a:gridCol w="658604">
                  <a:extLst>
                    <a:ext uri="{9D8B030D-6E8A-4147-A177-3AD203B41FA5}">
                      <a16:colId xmlns:a16="http://schemas.microsoft.com/office/drawing/2014/main" val="4154752199"/>
                    </a:ext>
                  </a:extLst>
                </a:gridCol>
                <a:gridCol w="399410">
                  <a:extLst>
                    <a:ext uri="{9D8B030D-6E8A-4147-A177-3AD203B41FA5}">
                      <a16:colId xmlns:a16="http://schemas.microsoft.com/office/drawing/2014/main" val="284147356"/>
                    </a:ext>
                  </a:extLst>
                </a:gridCol>
                <a:gridCol w="651510">
                  <a:extLst>
                    <a:ext uri="{9D8B030D-6E8A-4147-A177-3AD203B41FA5}">
                      <a16:colId xmlns:a16="http://schemas.microsoft.com/office/drawing/2014/main" val="1323559413"/>
                    </a:ext>
                  </a:extLst>
                </a:gridCol>
                <a:gridCol w="574380">
                  <a:extLst>
                    <a:ext uri="{9D8B030D-6E8A-4147-A177-3AD203B41FA5}">
                      <a16:colId xmlns:a16="http://schemas.microsoft.com/office/drawing/2014/main" val="2216475676"/>
                    </a:ext>
                  </a:extLst>
                </a:gridCol>
                <a:gridCol w="739281">
                  <a:extLst>
                    <a:ext uri="{9D8B030D-6E8A-4147-A177-3AD203B41FA5}">
                      <a16:colId xmlns:a16="http://schemas.microsoft.com/office/drawing/2014/main" val="1837980409"/>
                    </a:ext>
                  </a:extLst>
                </a:gridCol>
                <a:gridCol w="739281">
                  <a:extLst>
                    <a:ext uri="{9D8B030D-6E8A-4147-A177-3AD203B41FA5}">
                      <a16:colId xmlns:a16="http://schemas.microsoft.com/office/drawing/2014/main" val="2742063701"/>
                    </a:ext>
                  </a:extLst>
                </a:gridCol>
                <a:gridCol w="739281">
                  <a:extLst>
                    <a:ext uri="{9D8B030D-6E8A-4147-A177-3AD203B41FA5}">
                      <a16:colId xmlns:a16="http://schemas.microsoft.com/office/drawing/2014/main" val="1532686807"/>
                    </a:ext>
                  </a:extLst>
                </a:gridCol>
                <a:gridCol w="739281">
                  <a:extLst>
                    <a:ext uri="{9D8B030D-6E8A-4147-A177-3AD203B41FA5}">
                      <a16:colId xmlns:a16="http://schemas.microsoft.com/office/drawing/2014/main" val="3375376836"/>
                    </a:ext>
                  </a:extLst>
                </a:gridCol>
                <a:gridCol w="739281">
                  <a:extLst>
                    <a:ext uri="{9D8B030D-6E8A-4147-A177-3AD203B41FA5}">
                      <a16:colId xmlns:a16="http://schemas.microsoft.com/office/drawing/2014/main" val="2076703275"/>
                    </a:ext>
                  </a:extLst>
                </a:gridCol>
                <a:gridCol w="739281">
                  <a:extLst>
                    <a:ext uri="{9D8B030D-6E8A-4147-A177-3AD203B41FA5}">
                      <a16:colId xmlns:a16="http://schemas.microsoft.com/office/drawing/2014/main" val="404591905"/>
                    </a:ext>
                  </a:extLst>
                </a:gridCol>
                <a:gridCol w="739281">
                  <a:extLst>
                    <a:ext uri="{9D8B030D-6E8A-4147-A177-3AD203B41FA5}">
                      <a16:colId xmlns:a16="http://schemas.microsoft.com/office/drawing/2014/main" val="74010714"/>
                    </a:ext>
                  </a:extLst>
                </a:gridCol>
              </a:tblGrid>
              <a:tr h="0">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2017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2018</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2019</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2020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2021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2022</a:t>
                      </a: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2317958"/>
                  </a:ext>
                </a:extLst>
              </a:tr>
              <a:tr h="0">
                <a:tc>
                  <a:txBody>
                    <a:bodyPr/>
                    <a:lstStyle/>
                    <a:p>
                      <a:pPr>
                        <a:lnSpc>
                          <a:spcPct val="107000"/>
                        </a:lnSpc>
                        <a:spcAft>
                          <a:spcPts val="800"/>
                        </a:spcAft>
                      </a:pPr>
                      <a:r>
                        <a:rPr lang="fr-FR" sz="1800" dirty="0" err="1">
                          <a:effectLst/>
                          <a:latin typeface="Times New Roman" panose="02020603050405020304" pitchFamily="18" charset="0"/>
                          <a:cs typeface="Times New Roman" panose="02020603050405020304" pitchFamily="18" charset="0"/>
                        </a:rPr>
                        <a:t>Ch.d’Affaires</a:t>
                      </a:r>
                      <a:r>
                        <a:rPr lang="fr-FR"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Total combine</a:t>
                      </a:r>
                      <a:endParaRPr lang="en-US" sz="18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(En Md </a:t>
                      </a:r>
                      <a:r>
                        <a:rPr lang="fr-FR" sz="1800" dirty="0" err="1">
                          <a:effectLst/>
                          <a:latin typeface="Times New Roman" panose="02020603050405020304" pitchFamily="18" charset="0"/>
                          <a:cs typeface="Times New Roman" panose="02020603050405020304" pitchFamily="18" charset="0"/>
                        </a:rPr>
                        <a:t>Fbu</a:t>
                      </a:r>
                      <a:r>
                        <a:rPr lang="fr-FR"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41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46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54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62</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75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87.3</a:t>
                      </a: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0626048"/>
                  </a:ext>
                </a:extLst>
              </a:tr>
              <a:tr h="103229">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Non Vie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26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solidFill>
                            <a:schemeClr val="tx1"/>
                          </a:solidFill>
                          <a:effectLst/>
                          <a:latin typeface="Times New Roman" panose="02020603050405020304" pitchFamily="18" charset="0"/>
                          <a:cs typeface="Times New Roman" panose="02020603050405020304" pitchFamily="18" charset="0"/>
                        </a:rPr>
                        <a:t>63</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29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solidFill>
                            <a:schemeClr val="tx1"/>
                          </a:solidFill>
                          <a:effectLst/>
                          <a:latin typeface="Times New Roman" panose="02020603050405020304" pitchFamily="18" charset="0"/>
                          <a:cs typeface="Times New Roman" panose="02020603050405020304" pitchFamily="18" charset="0"/>
                        </a:rPr>
                        <a:t>63</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32.4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solidFill>
                            <a:schemeClr val="tx1"/>
                          </a:solidFill>
                          <a:effectLst/>
                          <a:latin typeface="Times New Roman" panose="02020603050405020304" pitchFamily="18" charset="0"/>
                          <a:cs typeface="Times New Roman" panose="02020603050405020304" pitchFamily="18" charset="0"/>
                        </a:rPr>
                        <a:t>60</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34.9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solidFill>
                            <a:schemeClr val="tx1"/>
                          </a:solidFill>
                          <a:effectLst/>
                          <a:latin typeface="Times New Roman" panose="02020603050405020304" pitchFamily="18" charset="0"/>
                          <a:cs typeface="Times New Roman" panose="02020603050405020304" pitchFamily="18" charset="0"/>
                        </a:rPr>
                        <a:t>56</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41.7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49.7</a:t>
                      </a:r>
                    </a:p>
                  </a:txBody>
                  <a:tcPr marL="68580" marR="68580" marT="0" marB="0"/>
                </a:tc>
                <a:tc>
                  <a:txBody>
                    <a:bodyPr/>
                    <a:lstStyle/>
                    <a:p>
                      <a:pPr>
                        <a:lnSpc>
                          <a:spcPct val="107000"/>
                        </a:lnSpc>
                        <a:spcAft>
                          <a:spcPts val="800"/>
                        </a:spcAft>
                      </a:pPr>
                      <a:endPar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3362418"/>
                  </a:ext>
                </a:extLst>
              </a:tr>
              <a:tr h="0">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Vie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15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solidFill>
                            <a:schemeClr val="tx1"/>
                          </a:solidFill>
                          <a:effectLst/>
                          <a:latin typeface="Times New Roman" panose="02020603050405020304" pitchFamily="18" charset="0"/>
                          <a:cs typeface="Times New Roman" panose="02020603050405020304" pitchFamily="18" charset="0"/>
                        </a:rPr>
                        <a:t>37</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17</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solidFill>
                            <a:schemeClr val="tx1"/>
                          </a:solidFill>
                          <a:effectLst/>
                          <a:latin typeface="Times New Roman" panose="02020603050405020304" pitchFamily="18" charset="0"/>
                          <a:cs typeface="Times New Roman" panose="02020603050405020304" pitchFamily="18" charset="0"/>
                        </a:rPr>
                        <a:t>63</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21.9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solidFill>
                            <a:schemeClr val="tx1"/>
                          </a:solidFill>
                          <a:effectLst/>
                          <a:latin typeface="Times New Roman" panose="02020603050405020304" pitchFamily="18" charset="0"/>
                          <a:cs typeface="Times New Roman" panose="02020603050405020304" pitchFamily="18" charset="0"/>
                        </a:rPr>
                        <a:t>40</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27.2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solidFill>
                            <a:schemeClr val="tx1"/>
                          </a:solidFill>
                          <a:effectLst/>
                          <a:latin typeface="Times New Roman" panose="02020603050405020304" pitchFamily="18" charset="0"/>
                          <a:cs typeface="Times New Roman" panose="02020603050405020304" pitchFamily="18" charset="0"/>
                        </a:rPr>
                        <a:t>44</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33.7</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37.5</a:t>
                      </a:r>
                    </a:p>
                  </a:txBody>
                  <a:tcPr marL="68580" marR="68580" marT="0" marB="0"/>
                </a:tc>
                <a:tc>
                  <a:txBody>
                    <a:bodyPr/>
                    <a:lstStyle/>
                    <a:p>
                      <a:pPr>
                        <a:lnSpc>
                          <a:spcPct val="107000"/>
                        </a:lnSpc>
                        <a:spcAft>
                          <a:spcPts val="800"/>
                        </a:spcAft>
                      </a:pPr>
                      <a:endPar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1964063"/>
                  </a:ext>
                </a:extLst>
              </a:tr>
            </a:tbl>
          </a:graphicData>
        </a:graphic>
      </p:graphicFrame>
      <p:sp>
        <p:nvSpPr>
          <p:cNvPr id="7" name="Rectangle 1">
            <a:extLst>
              <a:ext uri="{FF2B5EF4-FFF2-40B4-BE49-F238E27FC236}">
                <a16:creationId xmlns:a16="http://schemas.microsoft.com/office/drawing/2014/main" id="{8D8D80DE-369C-0CAF-0435-72A29D0CEC30}"/>
              </a:ext>
            </a:extLst>
          </p:cNvPr>
          <p:cNvSpPr>
            <a:spLocks noChangeArrowheads="1"/>
          </p:cNvSpPr>
          <p:nvPr/>
        </p:nvSpPr>
        <p:spPr bwMode="auto">
          <a:xfrm>
            <a:off x="1696995" y="3238820"/>
            <a:ext cx="785926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2.3.5. Volume de Primes collectées (Chiffre d’Affaires)</a:t>
            </a:r>
            <a:endParaRPr kumimoji="0" lang="fr-FR"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1550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AB5FBDF-A897-5BD2-7E64-32F7F1562C34}"/>
              </a:ext>
            </a:extLst>
          </p:cNvPr>
          <p:cNvGraphicFramePr>
            <a:graphicFrameLocks noGrp="1"/>
          </p:cNvGraphicFramePr>
          <p:nvPr>
            <p:extLst>
              <p:ext uri="{D42A27DB-BD31-4B8C-83A1-F6EECF244321}">
                <p14:modId xmlns:p14="http://schemas.microsoft.com/office/powerpoint/2010/main" val="770528179"/>
              </p:ext>
            </p:extLst>
          </p:nvPr>
        </p:nvGraphicFramePr>
        <p:xfrm>
          <a:off x="1683203" y="1350077"/>
          <a:ext cx="7161745" cy="1410971"/>
        </p:xfrm>
        <a:graphic>
          <a:graphicData uri="http://schemas.openxmlformats.org/drawingml/2006/table">
            <a:tbl>
              <a:tblPr firstRow="1" firstCol="1" bandRow="1">
                <a:tableStyleId>{5C22544A-7EE6-4342-B048-85BDC9FD1C3A}</a:tableStyleId>
              </a:tblPr>
              <a:tblGrid>
                <a:gridCol w="1697163">
                  <a:extLst>
                    <a:ext uri="{9D8B030D-6E8A-4147-A177-3AD203B41FA5}">
                      <a16:colId xmlns:a16="http://schemas.microsoft.com/office/drawing/2014/main" val="1780545031"/>
                    </a:ext>
                  </a:extLst>
                </a:gridCol>
                <a:gridCol w="910280">
                  <a:extLst>
                    <a:ext uri="{9D8B030D-6E8A-4147-A177-3AD203B41FA5}">
                      <a16:colId xmlns:a16="http://schemas.microsoft.com/office/drawing/2014/main" val="2701543958"/>
                    </a:ext>
                  </a:extLst>
                </a:gridCol>
                <a:gridCol w="759656">
                  <a:extLst>
                    <a:ext uri="{9D8B030D-6E8A-4147-A177-3AD203B41FA5}">
                      <a16:colId xmlns:a16="http://schemas.microsoft.com/office/drawing/2014/main" val="43801643"/>
                    </a:ext>
                  </a:extLst>
                </a:gridCol>
                <a:gridCol w="996896">
                  <a:extLst>
                    <a:ext uri="{9D8B030D-6E8A-4147-A177-3AD203B41FA5}">
                      <a16:colId xmlns:a16="http://schemas.microsoft.com/office/drawing/2014/main" val="3128420767"/>
                    </a:ext>
                  </a:extLst>
                </a:gridCol>
                <a:gridCol w="750764">
                  <a:extLst>
                    <a:ext uri="{9D8B030D-6E8A-4147-A177-3AD203B41FA5}">
                      <a16:colId xmlns:a16="http://schemas.microsoft.com/office/drawing/2014/main" val="2937300090"/>
                    </a:ext>
                  </a:extLst>
                </a:gridCol>
                <a:gridCol w="1023493">
                  <a:extLst>
                    <a:ext uri="{9D8B030D-6E8A-4147-A177-3AD203B41FA5}">
                      <a16:colId xmlns:a16="http://schemas.microsoft.com/office/drawing/2014/main" val="1361631927"/>
                    </a:ext>
                  </a:extLst>
                </a:gridCol>
                <a:gridCol w="1023493">
                  <a:extLst>
                    <a:ext uri="{9D8B030D-6E8A-4147-A177-3AD203B41FA5}">
                      <a16:colId xmlns:a16="http://schemas.microsoft.com/office/drawing/2014/main" val="2184418761"/>
                    </a:ext>
                  </a:extLst>
                </a:gridCol>
              </a:tblGrid>
              <a:tr h="0">
                <a:tc>
                  <a:txBody>
                    <a:bodyPr/>
                    <a:lstStyle/>
                    <a:p>
                      <a:pPr>
                        <a:lnSpc>
                          <a:spcPct val="107000"/>
                        </a:lnSpc>
                        <a:spcAft>
                          <a:spcPts val="800"/>
                        </a:spcAft>
                        <a:tabLst>
                          <a:tab pos="489585" algn="l"/>
                        </a:tabLst>
                      </a:pPr>
                      <a:r>
                        <a:rPr lang="fr-FR"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2017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2019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2022</a:t>
                      </a:r>
                    </a:p>
                  </a:txBody>
                  <a:tcPr marL="68580" marR="68580" marT="0" marB="0"/>
                </a:tc>
                <a:extLst>
                  <a:ext uri="{0D108BD9-81ED-4DB2-BD59-A6C34878D82A}">
                    <a16:rowId xmlns:a16="http://schemas.microsoft.com/office/drawing/2014/main" val="1167603519"/>
                  </a:ext>
                </a:extLst>
              </a:tr>
              <a:tr h="0">
                <a:tc>
                  <a:txBody>
                    <a:bodyPr/>
                    <a:lstStyle/>
                    <a:p>
                      <a:pPr>
                        <a:lnSpc>
                          <a:spcPct val="107000"/>
                        </a:lnSpc>
                        <a:spcAft>
                          <a:spcPts val="800"/>
                        </a:spcAft>
                        <a:tabLst>
                          <a:tab pos="489585" algn="l"/>
                        </a:tabLst>
                      </a:pPr>
                      <a:r>
                        <a:rPr lang="fr-FR" sz="1800" dirty="0">
                          <a:effectLst/>
                        </a:rPr>
                        <a:t>Total en Md </a:t>
                      </a:r>
                      <a:r>
                        <a:rPr lang="fr-FR" sz="1800" dirty="0" err="1">
                          <a:effectLst/>
                        </a:rPr>
                        <a:t>Fbu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18.3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18.4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20.9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31.2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30.3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34.7</a:t>
                      </a:r>
                    </a:p>
                  </a:txBody>
                  <a:tcPr marL="68580" marR="68580" marT="0" marB="0"/>
                </a:tc>
                <a:extLst>
                  <a:ext uri="{0D108BD9-81ED-4DB2-BD59-A6C34878D82A}">
                    <a16:rowId xmlns:a16="http://schemas.microsoft.com/office/drawing/2014/main" val="3435566598"/>
                  </a:ext>
                </a:extLst>
              </a:tr>
              <a:tr h="0">
                <a:tc>
                  <a:txBody>
                    <a:bodyPr/>
                    <a:lstStyle/>
                    <a:p>
                      <a:pPr>
                        <a:lnSpc>
                          <a:spcPct val="107000"/>
                        </a:lnSpc>
                        <a:spcAft>
                          <a:spcPts val="800"/>
                        </a:spcAft>
                        <a:tabLst>
                          <a:tab pos="489585" algn="l"/>
                        </a:tabLst>
                      </a:pPr>
                      <a:r>
                        <a:rPr lang="fr-FR" sz="1800">
                          <a:effectLst/>
                        </a:rPr>
                        <a:t>Non Vie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23.4</a:t>
                      </a:r>
                    </a:p>
                  </a:txBody>
                  <a:tcPr marL="68580" marR="68580" marT="0" marB="0"/>
                </a:tc>
                <a:extLst>
                  <a:ext uri="{0D108BD9-81ED-4DB2-BD59-A6C34878D82A}">
                    <a16:rowId xmlns:a16="http://schemas.microsoft.com/office/drawing/2014/main" val="2334413073"/>
                  </a:ext>
                </a:extLst>
              </a:tr>
              <a:tr h="0">
                <a:tc>
                  <a:txBody>
                    <a:bodyPr/>
                    <a:lstStyle/>
                    <a:p>
                      <a:pPr>
                        <a:lnSpc>
                          <a:spcPct val="107000"/>
                        </a:lnSpc>
                        <a:spcAft>
                          <a:spcPts val="800"/>
                        </a:spcAft>
                        <a:tabLst>
                          <a:tab pos="489585" algn="l"/>
                        </a:tabLst>
                      </a:pPr>
                      <a:r>
                        <a:rPr lang="fr-FR" sz="1800" dirty="0">
                          <a:effectLst/>
                        </a:rPr>
                        <a:t>Vie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4.2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5.8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11.6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11.3</a:t>
                      </a:r>
                    </a:p>
                  </a:txBody>
                  <a:tcPr marL="68580" marR="68580" marT="0" marB="0"/>
                </a:tc>
                <a:extLst>
                  <a:ext uri="{0D108BD9-81ED-4DB2-BD59-A6C34878D82A}">
                    <a16:rowId xmlns:a16="http://schemas.microsoft.com/office/drawing/2014/main" val="1440918439"/>
                  </a:ext>
                </a:extLst>
              </a:tr>
            </a:tbl>
          </a:graphicData>
        </a:graphic>
      </p:graphicFrame>
      <p:graphicFrame>
        <p:nvGraphicFramePr>
          <p:cNvPr id="5" name="Table 4">
            <a:extLst>
              <a:ext uri="{FF2B5EF4-FFF2-40B4-BE49-F238E27FC236}">
                <a16:creationId xmlns:a16="http://schemas.microsoft.com/office/drawing/2014/main" id="{E2C23385-5683-BAA1-C62D-8AF9A163B725}"/>
              </a:ext>
            </a:extLst>
          </p:cNvPr>
          <p:cNvGraphicFramePr>
            <a:graphicFrameLocks noGrp="1"/>
          </p:cNvGraphicFramePr>
          <p:nvPr>
            <p:extLst>
              <p:ext uri="{D42A27DB-BD31-4B8C-83A1-F6EECF244321}">
                <p14:modId xmlns:p14="http://schemas.microsoft.com/office/powerpoint/2010/main" val="1160580938"/>
              </p:ext>
            </p:extLst>
          </p:nvPr>
        </p:nvGraphicFramePr>
        <p:xfrm>
          <a:off x="1683202" y="3540069"/>
          <a:ext cx="9349756" cy="3171349"/>
        </p:xfrm>
        <a:graphic>
          <a:graphicData uri="http://schemas.openxmlformats.org/drawingml/2006/table">
            <a:tbl>
              <a:tblPr firstRow="1" firstCol="1" bandRow="1">
                <a:tableStyleId>{5C22544A-7EE6-4342-B048-85BDC9FD1C3A}</a:tableStyleId>
              </a:tblPr>
              <a:tblGrid>
                <a:gridCol w="3225886">
                  <a:extLst>
                    <a:ext uri="{9D8B030D-6E8A-4147-A177-3AD203B41FA5}">
                      <a16:colId xmlns:a16="http://schemas.microsoft.com/office/drawing/2014/main" val="2824421816"/>
                    </a:ext>
                  </a:extLst>
                </a:gridCol>
                <a:gridCol w="1250747">
                  <a:extLst>
                    <a:ext uri="{9D8B030D-6E8A-4147-A177-3AD203B41FA5}">
                      <a16:colId xmlns:a16="http://schemas.microsoft.com/office/drawing/2014/main" val="2770568011"/>
                    </a:ext>
                  </a:extLst>
                </a:gridCol>
                <a:gridCol w="1064394">
                  <a:extLst>
                    <a:ext uri="{9D8B030D-6E8A-4147-A177-3AD203B41FA5}">
                      <a16:colId xmlns:a16="http://schemas.microsoft.com/office/drawing/2014/main" val="2772077000"/>
                    </a:ext>
                  </a:extLst>
                </a:gridCol>
                <a:gridCol w="1020182">
                  <a:extLst>
                    <a:ext uri="{9D8B030D-6E8A-4147-A177-3AD203B41FA5}">
                      <a16:colId xmlns:a16="http://schemas.microsoft.com/office/drawing/2014/main" val="4174394221"/>
                    </a:ext>
                  </a:extLst>
                </a:gridCol>
                <a:gridCol w="1060051">
                  <a:extLst>
                    <a:ext uri="{9D8B030D-6E8A-4147-A177-3AD203B41FA5}">
                      <a16:colId xmlns:a16="http://schemas.microsoft.com/office/drawing/2014/main" val="3676615102"/>
                    </a:ext>
                  </a:extLst>
                </a:gridCol>
                <a:gridCol w="881300">
                  <a:extLst>
                    <a:ext uri="{9D8B030D-6E8A-4147-A177-3AD203B41FA5}">
                      <a16:colId xmlns:a16="http://schemas.microsoft.com/office/drawing/2014/main" val="1762729661"/>
                    </a:ext>
                  </a:extLst>
                </a:gridCol>
                <a:gridCol w="847196">
                  <a:extLst>
                    <a:ext uri="{9D8B030D-6E8A-4147-A177-3AD203B41FA5}">
                      <a16:colId xmlns:a16="http://schemas.microsoft.com/office/drawing/2014/main" val="533843351"/>
                    </a:ext>
                  </a:extLst>
                </a:gridCol>
              </a:tblGrid>
              <a:tr h="265226">
                <a:tc>
                  <a:txBody>
                    <a:bodyPr/>
                    <a:lstStyle/>
                    <a:p>
                      <a:pPr>
                        <a:lnSpc>
                          <a:spcPct val="107000"/>
                        </a:lnSpc>
                        <a:spcAft>
                          <a:spcPts val="800"/>
                        </a:spcAft>
                        <a:tabLst>
                          <a:tab pos="489585" algn="l"/>
                        </a:tabLst>
                      </a:pPr>
                      <a:r>
                        <a:rPr lang="fr-FR"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2017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2018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2019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2022</a:t>
                      </a:r>
                    </a:p>
                  </a:txBody>
                  <a:tcPr marL="68580" marR="68580" marT="0" marB="0"/>
                </a:tc>
                <a:extLst>
                  <a:ext uri="{0D108BD9-81ED-4DB2-BD59-A6C34878D82A}">
                    <a16:rowId xmlns:a16="http://schemas.microsoft.com/office/drawing/2014/main" val="3698177687"/>
                  </a:ext>
                </a:extLst>
              </a:tr>
              <a:tr h="1298166">
                <a:tc>
                  <a:txBody>
                    <a:bodyPr/>
                    <a:lstStyle/>
                    <a:p>
                      <a:pPr>
                        <a:lnSpc>
                          <a:spcPct val="107000"/>
                        </a:lnSpc>
                        <a:spcAft>
                          <a:spcPts val="800"/>
                        </a:spcAft>
                        <a:tabLst>
                          <a:tab pos="489585" algn="l"/>
                        </a:tabLst>
                      </a:pPr>
                      <a:r>
                        <a:rPr lang="fr-FR" sz="1800" dirty="0">
                          <a:effectLst/>
                        </a:rPr>
                        <a:t>Immobilisations financières </a:t>
                      </a:r>
                      <a:endParaRPr lang="en-US" sz="1800" dirty="0">
                        <a:effectLst/>
                      </a:endParaRPr>
                    </a:p>
                    <a:p>
                      <a:pPr>
                        <a:lnSpc>
                          <a:spcPct val="107000"/>
                        </a:lnSpc>
                        <a:spcAft>
                          <a:spcPts val="800"/>
                        </a:spcAft>
                        <a:tabLst>
                          <a:tab pos="489585" algn="l"/>
                        </a:tabLst>
                      </a:pPr>
                      <a:r>
                        <a:rPr lang="fr-FR" sz="1800" dirty="0">
                          <a:effectLst/>
                        </a:rPr>
                        <a:t>(DAT&amp;OT)</a:t>
                      </a:r>
                      <a:endParaRPr lang="en-US" sz="1800" dirty="0">
                        <a:effectLst/>
                      </a:endParaRPr>
                    </a:p>
                    <a:p>
                      <a:pPr>
                        <a:lnSpc>
                          <a:spcPct val="107000"/>
                        </a:lnSpc>
                        <a:spcAft>
                          <a:spcPts val="800"/>
                        </a:spcAft>
                        <a:tabLst>
                          <a:tab pos="489585" algn="l"/>
                        </a:tabLst>
                      </a:pPr>
                      <a:r>
                        <a:rPr lang="fr-FR" sz="1800" dirty="0">
                          <a:effectLst/>
                        </a:rPr>
                        <a:t>En Md </a:t>
                      </a:r>
                      <a:r>
                        <a:rPr lang="fr-FR" sz="1800" dirty="0" err="1">
                          <a:effectLst/>
                        </a:rPr>
                        <a:t>Fbu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32.8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50.3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55.8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75.2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84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101.3</a:t>
                      </a:r>
                    </a:p>
                  </a:txBody>
                  <a:tcPr marL="68580" marR="68580" marT="0" marB="0"/>
                </a:tc>
                <a:extLst>
                  <a:ext uri="{0D108BD9-81ED-4DB2-BD59-A6C34878D82A}">
                    <a16:rowId xmlns:a16="http://schemas.microsoft.com/office/drawing/2014/main" val="2013470887"/>
                  </a:ext>
                </a:extLst>
              </a:tr>
              <a:tr h="641820">
                <a:tc>
                  <a:txBody>
                    <a:bodyPr/>
                    <a:lstStyle/>
                    <a:p>
                      <a:pPr>
                        <a:lnSpc>
                          <a:spcPct val="107000"/>
                        </a:lnSpc>
                        <a:spcAft>
                          <a:spcPts val="800"/>
                        </a:spcAft>
                        <a:tabLst>
                          <a:tab pos="489585" algn="l"/>
                        </a:tabLst>
                      </a:pPr>
                      <a:r>
                        <a:rPr lang="fr-FR" sz="1800">
                          <a:effectLst/>
                        </a:rPr>
                        <a:t>Banques et Chèques </a:t>
                      </a:r>
                      <a:endParaRPr lang="en-US" sz="1800">
                        <a:effectLst/>
                      </a:endParaRPr>
                    </a:p>
                    <a:p>
                      <a:pPr>
                        <a:lnSpc>
                          <a:spcPct val="107000"/>
                        </a:lnSpc>
                        <a:spcAft>
                          <a:spcPts val="800"/>
                        </a:spcAft>
                        <a:tabLst>
                          <a:tab pos="489585" algn="l"/>
                        </a:tabLst>
                      </a:pPr>
                      <a:r>
                        <a:rPr lang="fr-FR" sz="1800">
                          <a:effectLst/>
                        </a:rPr>
                        <a:t>(En Md Fbu)</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10.9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16.2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29.3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41.5</a:t>
                      </a:r>
                    </a:p>
                  </a:txBody>
                  <a:tcPr marL="68580" marR="68580" marT="0" marB="0"/>
                </a:tc>
                <a:extLst>
                  <a:ext uri="{0D108BD9-81ED-4DB2-BD59-A6C34878D82A}">
                    <a16:rowId xmlns:a16="http://schemas.microsoft.com/office/drawing/2014/main" val="3316432600"/>
                  </a:ext>
                </a:extLst>
              </a:tr>
              <a:tr h="921572">
                <a:tc>
                  <a:txBody>
                    <a:bodyPr/>
                    <a:lstStyle/>
                    <a:p>
                      <a:pPr>
                        <a:lnSpc>
                          <a:spcPct val="107000"/>
                        </a:lnSpc>
                        <a:spcAft>
                          <a:spcPts val="800"/>
                        </a:spcAft>
                        <a:tabLst>
                          <a:tab pos="489585" algn="l"/>
                        </a:tabLst>
                      </a:pPr>
                      <a:r>
                        <a:rPr lang="fr-FR" sz="1800">
                          <a:effectLst/>
                        </a:rPr>
                        <a:t>Immobilisations corporelles</a:t>
                      </a:r>
                      <a:endParaRPr lang="en-US" sz="1800">
                        <a:effectLst/>
                      </a:endParaRPr>
                    </a:p>
                    <a:p>
                      <a:pPr>
                        <a:lnSpc>
                          <a:spcPct val="107000"/>
                        </a:lnSpc>
                        <a:spcAft>
                          <a:spcPts val="800"/>
                        </a:spcAft>
                        <a:tabLst>
                          <a:tab pos="489585" algn="l"/>
                        </a:tabLst>
                      </a:pPr>
                      <a:r>
                        <a:rPr lang="fr-FR" sz="1800">
                          <a:effectLst/>
                        </a:rPr>
                        <a:t>(En Md Fbu)</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54.6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55.1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51.5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a:effectLst/>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1800" dirty="0">
                          <a:effectLst/>
                        </a:rPr>
                        <a:t>50.2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tc>
                <a:extLst>
                  <a:ext uri="{0D108BD9-81ED-4DB2-BD59-A6C34878D82A}">
                    <a16:rowId xmlns:a16="http://schemas.microsoft.com/office/drawing/2014/main" val="2831226703"/>
                  </a:ext>
                </a:extLst>
              </a:tr>
            </a:tbl>
          </a:graphicData>
        </a:graphic>
      </p:graphicFrame>
      <p:sp>
        <p:nvSpPr>
          <p:cNvPr id="6" name="Rectangle 1">
            <a:extLst>
              <a:ext uri="{FF2B5EF4-FFF2-40B4-BE49-F238E27FC236}">
                <a16:creationId xmlns:a16="http://schemas.microsoft.com/office/drawing/2014/main" id="{00FB602E-22EA-2622-7FE8-1B064A23B281}"/>
              </a:ext>
            </a:extLst>
          </p:cNvPr>
          <p:cNvSpPr>
            <a:spLocks noChangeArrowheads="1"/>
          </p:cNvSpPr>
          <p:nvPr/>
        </p:nvSpPr>
        <p:spPr bwMode="auto">
          <a:xfrm>
            <a:off x="1683203" y="672175"/>
            <a:ext cx="520924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88950" algn="l"/>
              </a:tabLst>
              <a:defRPr>
                <a:solidFill>
                  <a:schemeClr val="tx1"/>
                </a:solidFill>
                <a:latin typeface="Arial" panose="020B0604020202020204" pitchFamily="34" charset="0"/>
              </a:defRPr>
            </a:lvl1pPr>
            <a:lvl2pPr eaLnBrk="0" fontAlgn="base" hangingPunct="0">
              <a:spcBef>
                <a:spcPct val="0"/>
              </a:spcBef>
              <a:spcAft>
                <a:spcPct val="0"/>
              </a:spcAft>
              <a:tabLst>
                <a:tab pos="488950" algn="l"/>
              </a:tabLst>
              <a:defRPr>
                <a:solidFill>
                  <a:schemeClr val="tx1"/>
                </a:solidFill>
                <a:latin typeface="Arial" panose="020B0604020202020204" pitchFamily="34" charset="0"/>
              </a:defRPr>
            </a:lvl2pPr>
            <a:lvl3pPr eaLnBrk="0" fontAlgn="base" hangingPunct="0">
              <a:spcBef>
                <a:spcPct val="0"/>
              </a:spcBef>
              <a:spcAft>
                <a:spcPct val="0"/>
              </a:spcAft>
              <a:tabLst>
                <a:tab pos="488950" algn="l"/>
              </a:tabLst>
              <a:defRPr>
                <a:solidFill>
                  <a:schemeClr val="tx1"/>
                </a:solidFill>
                <a:latin typeface="Arial" panose="020B0604020202020204" pitchFamily="34" charset="0"/>
              </a:defRPr>
            </a:lvl3pPr>
            <a:lvl4pPr eaLnBrk="0" fontAlgn="base" hangingPunct="0">
              <a:spcBef>
                <a:spcPct val="0"/>
              </a:spcBef>
              <a:spcAft>
                <a:spcPct val="0"/>
              </a:spcAft>
              <a:tabLst>
                <a:tab pos="488950" algn="l"/>
              </a:tabLst>
              <a:defRPr>
                <a:solidFill>
                  <a:schemeClr val="tx1"/>
                </a:solidFill>
                <a:latin typeface="Arial" panose="020B0604020202020204" pitchFamily="34" charset="0"/>
              </a:defRPr>
            </a:lvl4pPr>
            <a:lvl5pPr eaLnBrk="0" fontAlgn="base" hangingPunct="0">
              <a:spcBef>
                <a:spcPct val="0"/>
              </a:spcBef>
              <a:spcAft>
                <a:spcPct val="0"/>
              </a:spcAft>
              <a:tabLst>
                <a:tab pos="488950" algn="l"/>
              </a:tabLst>
              <a:defRPr>
                <a:solidFill>
                  <a:schemeClr val="tx1"/>
                </a:solidFill>
                <a:latin typeface="Arial" panose="020B0604020202020204" pitchFamily="34" charset="0"/>
              </a:defRPr>
            </a:lvl5pPr>
            <a:lvl6pPr eaLnBrk="0" fontAlgn="base" hangingPunct="0">
              <a:spcBef>
                <a:spcPct val="0"/>
              </a:spcBef>
              <a:spcAft>
                <a:spcPct val="0"/>
              </a:spcAft>
              <a:tabLst>
                <a:tab pos="488950" algn="l"/>
              </a:tabLst>
              <a:defRPr>
                <a:solidFill>
                  <a:schemeClr val="tx1"/>
                </a:solidFill>
                <a:latin typeface="Arial" panose="020B0604020202020204" pitchFamily="34" charset="0"/>
              </a:defRPr>
            </a:lvl6pPr>
            <a:lvl7pPr eaLnBrk="0" fontAlgn="base" hangingPunct="0">
              <a:spcBef>
                <a:spcPct val="0"/>
              </a:spcBef>
              <a:spcAft>
                <a:spcPct val="0"/>
              </a:spcAft>
              <a:tabLst>
                <a:tab pos="488950" algn="l"/>
              </a:tabLst>
              <a:defRPr>
                <a:solidFill>
                  <a:schemeClr val="tx1"/>
                </a:solidFill>
                <a:latin typeface="Arial" panose="020B0604020202020204" pitchFamily="34" charset="0"/>
              </a:defRPr>
            </a:lvl7pPr>
            <a:lvl8pPr eaLnBrk="0" fontAlgn="base" hangingPunct="0">
              <a:spcBef>
                <a:spcPct val="0"/>
              </a:spcBef>
              <a:spcAft>
                <a:spcPct val="0"/>
              </a:spcAft>
              <a:tabLst>
                <a:tab pos="488950" algn="l"/>
              </a:tabLst>
              <a:defRPr>
                <a:solidFill>
                  <a:schemeClr val="tx1"/>
                </a:solidFill>
                <a:latin typeface="Arial" panose="020B0604020202020204" pitchFamily="34" charset="0"/>
              </a:defRPr>
            </a:lvl8pPr>
            <a:lvl9pPr eaLnBrk="0" fontAlgn="base" hangingPunct="0">
              <a:spcBef>
                <a:spcPct val="0"/>
              </a:spcBef>
              <a:spcAft>
                <a:spcPct val="0"/>
              </a:spcAft>
              <a:tabLst>
                <a:tab pos="4889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88950" algn="l"/>
              </a:tabLst>
            </a:pPr>
            <a:r>
              <a:rPr kumimoji="0" lang="fr-FR" altLang="en-US" sz="2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2.3.6. Sinistres et Prestations payés.</a:t>
            </a:r>
            <a:endParaRPr kumimoji="0" lang="en-US"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E7B0D38-F26E-D3FF-1F35-9499EE1708A0}"/>
              </a:ext>
            </a:extLst>
          </p:cNvPr>
          <p:cNvSpPr txBox="1"/>
          <p:nvPr/>
        </p:nvSpPr>
        <p:spPr>
          <a:xfrm>
            <a:off x="1683203" y="2771041"/>
            <a:ext cx="6739580" cy="492443"/>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tab pos="488950" algn="l"/>
              </a:tabLst>
            </a:pPr>
            <a:r>
              <a:rPr kumimoji="0" lang="fr-FR" altLang="en-US" sz="2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2.3.7. Actifs des Compagnies d’Assurance.</a:t>
            </a:r>
            <a:endParaRPr kumimoji="0" lang="fr-FR"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42085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3F0E935-ED22-3806-927F-9974365FFB19}"/>
              </a:ext>
            </a:extLst>
          </p:cNvPr>
          <p:cNvGraphicFramePr>
            <a:graphicFrameLocks noGrp="1"/>
          </p:cNvGraphicFramePr>
          <p:nvPr>
            <p:extLst>
              <p:ext uri="{D42A27DB-BD31-4B8C-83A1-F6EECF244321}">
                <p14:modId xmlns:p14="http://schemas.microsoft.com/office/powerpoint/2010/main" val="2722568187"/>
              </p:ext>
            </p:extLst>
          </p:nvPr>
        </p:nvGraphicFramePr>
        <p:xfrm>
          <a:off x="1492249" y="1220001"/>
          <a:ext cx="9368010" cy="5714050"/>
        </p:xfrm>
        <a:graphic>
          <a:graphicData uri="http://schemas.openxmlformats.org/drawingml/2006/table">
            <a:tbl>
              <a:tblPr firstRow="1" firstCol="1" bandRow="1">
                <a:tableStyleId>{5C22544A-7EE6-4342-B048-85BDC9FD1C3A}</a:tableStyleId>
              </a:tblPr>
              <a:tblGrid>
                <a:gridCol w="2494099">
                  <a:extLst>
                    <a:ext uri="{9D8B030D-6E8A-4147-A177-3AD203B41FA5}">
                      <a16:colId xmlns:a16="http://schemas.microsoft.com/office/drawing/2014/main" val="2128760721"/>
                    </a:ext>
                  </a:extLst>
                </a:gridCol>
                <a:gridCol w="910779">
                  <a:extLst>
                    <a:ext uri="{9D8B030D-6E8A-4147-A177-3AD203B41FA5}">
                      <a16:colId xmlns:a16="http://schemas.microsoft.com/office/drawing/2014/main" val="3338277360"/>
                    </a:ext>
                  </a:extLst>
                </a:gridCol>
                <a:gridCol w="1178123">
                  <a:extLst>
                    <a:ext uri="{9D8B030D-6E8A-4147-A177-3AD203B41FA5}">
                      <a16:colId xmlns:a16="http://schemas.microsoft.com/office/drawing/2014/main" val="3074751009"/>
                    </a:ext>
                  </a:extLst>
                </a:gridCol>
                <a:gridCol w="1217219">
                  <a:extLst>
                    <a:ext uri="{9D8B030D-6E8A-4147-A177-3AD203B41FA5}">
                      <a16:colId xmlns:a16="http://schemas.microsoft.com/office/drawing/2014/main" val="3360723051"/>
                    </a:ext>
                  </a:extLst>
                </a:gridCol>
                <a:gridCol w="1400240">
                  <a:extLst>
                    <a:ext uri="{9D8B030D-6E8A-4147-A177-3AD203B41FA5}">
                      <a16:colId xmlns:a16="http://schemas.microsoft.com/office/drawing/2014/main" val="3557861815"/>
                    </a:ext>
                  </a:extLst>
                </a:gridCol>
                <a:gridCol w="1083775">
                  <a:extLst>
                    <a:ext uri="{9D8B030D-6E8A-4147-A177-3AD203B41FA5}">
                      <a16:colId xmlns:a16="http://schemas.microsoft.com/office/drawing/2014/main" val="1498399369"/>
                    </a:ext>
                  </a:extLst>
                </a:gridCol>
                <a:gridCol w="1083775">
                  <a:extLst>
                    <a:ext uri="{9D8B030D-6E8A-4147-A177-3AD203B41FA5}">
                      <a16:colId xmlns:a16="http://schemas.microsoft.com/office/drawing/2014/main" val="791612242"/>
                    </a:ext>
                  </a:extLst>
                </a:gridCol>
              </a:tblGrid>
              <a:tr h="297836">
                <a:tc>
                  <a:txBody>
                    <a:bodyPr/>
                    <a:lstStyle/>
                    <a:p>
                      <a:pPr>
                        <a:lnSpc>
                          <a:spcPct val="107000"/>
                        </a:lnSpc>
                        <a:spcAft>
                          <a:spcPts val="800"/>
                        </a:spcAft>
                        <a:tabLst>
                          <a:tab pos="489585" algn="l"/>
                        </a:tabLst>
                      </a:pPr>
                      <a:r>
                        <a:rPr lang="fr-FR"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2017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2018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2019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2020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2021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en-US" sz="2000" dirty="0">
                          <a:effectLst/>
                          <a:latin typeface="Century Gothic" panose="020B0502020202020204" pitchFamily="34" charset="0"/>
                          <a:ea typeface="Calibri" panose="020F0502020204030204" pitchFamily="34" charset="0"/>
                          <a:cs typeface="Times New Roman" panose="02020603050405020304" pitchFamily="18" charset="0"/>
                        </a:rPr>
                        <a:t>2022</a:t>
                      </a:r>
                    </a:p>
                  </a:txBody>
                  <a:tcPr marL="68580" marR="68580" marT="0" marB="0"/>
                </a:tc>
                <a:extLst>
                  <a:ext uri="{0D108BD9-81ED-4DB2-BD59-A6C34878D82A}">
                    <a16:rowId xmlns:a16="http://schemas.microsoft.com/office/drawing/2014/main" val="1805161343"/>
                  </a:ext>
                </a:extLst>
              </a:tr>
              <a:tr h="1436081">
                <a:tc>
                  <a:txBody>
                    <a:bodyPr/>
                    <a:lstStyle/>
                    <a:p>
                      <a:pPr>
                        <a:lnSpc>
                          <a:spcPct val="107000"/>
                        </a:lnSpc>
                        <a:spcAft>
                          <a:spcPts val="800"/>
                        </a:spcAft>
                        <a:tabLst>
                          <a:tab pos="489585" algn="l"/>
                        </a:tabLst>
                      </a:pPr>
                      <a:r>
                        <a:rPr lang="fr-FR" sz="2000" dirty="0">
                          <a:effectLst/>
                        </a:rPr>
                        <a:t>TVA collectée </a:t>
                      </a:r>
                    </a:p>
                    <a:p>
                      <a:pPr>
                        <a:lnSpc>
                          <a:spcPct val="107000"/>
                        </a:lnSpc>
                        <a:spcAft>
                          <a:spcPts val="800"/>
                        </a:spcAft>
                        <a:tabLst>
                          <a:tab pos="489585" algn="l"/>
                        </a:tabLst>
                      </a:pPr>
                      <a:r>
                        <a:rPr lang="fr-FR" sz="2000" dirty="0">
                          <a:effectLst/>
                        </a:rPr>
                        <a:t>(En Milliard </a:t>
                      </a:r>
                      <a:r>
                        <a:rPr lang="fr-FR" sz="2000" dirty="0" err="1">
                          <a:effectLst/>
                        </a:rPr>
                        <a:t>Fbu</a:t>
                      </a:r>
                      <a:r>
                        <a:rPr lang="fr-FR" sz="2000" dirty="0">
                          <a:effectLst/>
                        </a:rPr>
                        <a:t>)</a:t>
                      </a:r>
                      <a:endParaRPr lang="en-US" sz="2000" dirty="0">
                        <a:effectLst/>
                      </a:endParaRPr>
                    </a:p>
                    <a:p>
                      <a:pPr>
                        <a:lnSpc>
                          <a:spcPct val="107000"/>
                        </a:lnSpc>
                        <a:spcAft>
                          <a:spcPts val="800"/>
                        </a:spcAft>
                        <a:tabLst>
                          <a:tab pos="489585" algn="l"/>
                        </a:tabLst>
                      </a:pPr>
                      <a:r>
                        <a:rPr lang="fr-FR" sz="2000" dirty="0">
                          <a:effectLst/>
                        </a:rPr>
                        <a:t>(18% du CA Non Vie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4.68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5.22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5.76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6.30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7.38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3430357"/>
                  </a:ext>
                </a:extLst>
              </a:tr>
              <a:tr h="612003">
                <a:tc>
                  <a:txBody>
                    <a:bodyPr/>
                    <a:lstStyle/>
                    <a:p>
                      <a:pPr>
                        <a:lnSpc>
                          <a:spcPct val="107000"/>
                        </a:lnSpc>
                        <a:spcAft>
                          <a:spcPts val="800"/>
                        </a:spcAft>
                        <a:tabLst>
                          <a:tab pos="489585" algn="l"/>
                        </a:tabLst>
                      </a:pPr>
                      <a:r>
                        <a:rPr lang="fr-FR" sz="2000" dirty="0">
                          <a:effectLst/>
                        </a:rPr>
                        <a:t>Impôt Prof, sur Rémunérations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9838798"/>
                  </a:ext>
                </a:extLst>
              </a:tr>
              <a:tr h="709875">
                <a:tc>
                  <a:txBody>
                    <a:bodyPr/>
                    <a:lstStyle/>
                    <a:p>
                      <a:pPr>
                        <a:lnSpc>
                          <a:spcPct val="107000"/>
                        </a:lnSpc>
                        <a:spcAft>
                          <a:spcPts val="800"/>
                        </a:spcAft>
                        <a:tabLst>
                          <a:tab pos="489585" algn="l"/>
                        </a:tabLst>
                      </a:pPr>
                      <a:r>
                        <a:rPr lang="fr-FR" sz="2000" dirty="0">
                          <a:effectLst/>
                        </a:rPr>
                        <a:t>Impôt sur Résultat</a:t>
                      </a:r>
                    </a:p>
                    <a:p>
                      <a:pPr>
                        <a:lnSpc>
                          <a:spcPct val="107000"/>
                        </a:lnSpc>
                        <a:spcAft>
                          <a:spcPts val="800"/>
                        </a:spcAft>
                        <a:tabLst>
                          <a:tab pos="489585" algn="l"/>
                        </a:tabLst>
                      </a:pPr>
                      <a:r>
                        <a:rPr lang="fr-FR" sz="2000" dirty="0">
                          <a:effectLst/>
                        </a:rPr>
                        <a:t> (En Millions </a:t>
                      </a:r>
                      <a:r>
                        <a:rPr lang="fr-FR" sz="2000" dirty="0" err="1">
                          <a:effectLst/>
                        </a:rPr>
                        <a:t>Fbu</a:t>
                      </a:r>
                      <a:r>
                        <a:rPr lang="fr-FR"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169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314,4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912,3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1,105,2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1,552,5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9918584"/>
                  </a:ext>
                </a:extLst>
              </a:tr>
              <a:tr h="1024042">
                <a:tc>
                  <a:txBody>
                    <a:bodyPr/>
                    <a:lstStyle/>
                    <a:p>
                      <a:pPr>
                        <a:lnSpc>
                          <a:spcPct val="107000"/>
                        </a:lnSpc>
                        <a:spcAft>
                          <a:spcPts val="800"/>
                        </a:spcAft>
                        <a:tabLst>
                          <a:tab pos="489585" algn="l"/>
                        </a:tabLst>
                      </a:pPr>
                      <a:r>
                        <a:rPr lang="fr-FR" sz="2000" dirty="0">
                          <a:effectLst/>
                        </a:rPr>
                        <a:t>Contributions ARCA</a:t>
                      </a:r>
                    </a:p>
                    <a:p>
                      <a:pPr>
                        <a:lnSpc>
                          <a:spcPct val="107000"/>
                        </a:lnSpc>
                        <a:spcAft>
                          <a:spcPts val="800"/>
                        </a:spcAft>
                        <a:tabLst>
                          <a:tab pos="489585" algn="l"/>
                        </a:tabLst>
                      </a:pPr>
                      <a:r>
                        <a:rPr lang="fr-FR" sz="2000" dirty="0">
                          <a:effectLst/>
                        </a:rPr>
                        <a:t>( En Millions </a:t>
                      </a:r>
                      <a:r>
                        <a:rPr lang="fr-FR" sz="2000" dirty="0" err="1">
                          <a:effectLst/>
                        </a:rPr>
                        <a:t>Fbu</a:t>
                      </a:r>
                      <a:r>
                        <a:rPr lang="fr-FR"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609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696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814,5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931,5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1,132,5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1749157"/>
                  </a:ext>
                </a:extLst>
              </a:tr>
              <a:tr h="712260">
                <a:tc>
                  <a:txBody>
                    <a:bodyPr/>
                    <a:lstStyle/>
                    <a:p>
                      <a:pPr>
                        <a:lnSpc>
                          <a:spcPct val="107000"/>
                        </a:lnSpc>
                        <a:spcAft>
                          <a:spcPts val="800"/>
                        </a:spcAft>
                        <a:tabLst>
                          <a:tab pos="489585" algn="l"/>
                        </a:tabLst>
                      </a:pPr>
                      <a:r>
                        <a:rPr lang="fr-FR" sz="2000" dirty="0">
                          <a:effectLst/>
                        </a:rPr>
                        <a:t>Contributions FAPS</a:t>
                      </a:r>
                    </a:p>
                    <a:p>
                      <a:pPr>
                        <a:lnSpc>
                          <a:spcPct val="107000"/>
                        </a:lnSpc>
                        <a:spcAft>
                          <a:spcPts val="800"/>
                        </a:spcAft>
                        <a:tabLst>
                          <a:tab pos="489585" algn="l"/>
                        </a:tabLst>
                      </a:pPr>
                      <a:r>
                        <a:rPr lang="fr-FR" sz="2000" dirty="0">
                          <a:effectLst/>
                          <a:latin typeface="Calibri" panose="020F0502020204030204" pitchFamily="34" charset="0"/>
                          <a:ea typeface="Calibri" panose="020F0502020204030204" pitchFamily="34" charset="0"/>
                          <a:cs typeface="Times New Roman" panose="02020603050405020304" pitchFamily="18" charset="0"/>
                        </a:rPr>
                        <a:t>(En Millions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Fbu</a:t>
                      </a:r>
                      <a:r>
                        <a:rPr lang="fr-FR"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406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464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543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621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dirty="0">
                          <a:effectLst/>
                        </a:rPr>
                        <a:t> 755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3341324"/>
                  </a:ext>
                </a:extLst>
              </a:tr>
              <a:tr h="712260">
                <a:tc>
                  <a:txBody>
                    <a:bodyPr/>
                    <a:lstStyle/>
                    <a:p>
                      <a:pPr>
                        <a:lnSpc>
                          <a:spcPct val="107000"/>
                        </a:lnSpc>
                        <a:spcAft>
                          <a:spcPts val="800"/>
                        </a:spcAft>
                        <a:tabLst>
                          <a:tab pos="489585" algn="l"/>
                        </a:tabLst>
                      </a:pPr>
                      <a:r>
                        <a:rPr lang="fr-FR" sz="2000" b="1" dirty="0">
                          <a:effectLst/>
                        </a:rPr>
                        <a:t>Total (Sans IRE)</a:t>
                      </a:r>
                    </a:p>
                    <a:p>
                      <a:pPr>
                        <a:lnSpc>
                          <a:spcPct val="107000"/>
                        </a:lnSpc>
                        <a:spcAft>
                          <a:spcPts val="800"/>
                        </a:spcAft>
                        <a:tabLst>
                          <a:tab pos="489585" algn="l"/>
                        </a:tabLst>
                      </a:pPr>
                      <a:r>
                        <a:rPr lang="fr-FR" sz="2000" b="1" dirty="0">
                          <a:effectLst/>
                          <a:latin typeface="Calibri" panose="020F0502020204030204" pitchFamily="34" charset="0"/>
                          <a:ea typeface="Calibri" panose="020F0502020204030204" pitchFamily="34" charset="0"/>
                          <a:cs typeface="Times New Roman" panose="02020603050405020304" pitchFamily="18" charset="0"/>
                        </a:rPr>
                        <a:t>En Millions </a:t>
                      </a:r>
                      <a:r>
                        <a:rPr lang="fr-FR" sz="2000" b="1" dirty="0" err="1">
                          <a:effectLst/>
                          <a:latin typeface="Calibri" panose="020F0502020204030204" pitchFamily="34" charset="0"/>
                          <a:ea typeface="Calibri" panose="020F0502020204030204" pitchFamily="34" charset="0"/>
                          <a:cs typeface="Times New Roman" panose="02020603050405020304" pitchFamily="18" charset="0"/>
                        </a:rPr>
                        <a:t>Fbu</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b="1" dirty="0">
                          <a:effectLst/>
                        </a:rPr>
                        <a:t> 5,864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b="1" dirty="0">
                          <a:effectLst/>
                        </a:rPr>
                        <a:t> 6,694,4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b="1" dirty="0">
                          <a:effectLst/>
                        </a:rPr>
                        <a:t> 8,029,8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b="1" dirty="0">
                          <a:effectLst/>
                        </a:rPr>
                        <a:t> 8,957,7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r>
                        <a:rPr lang="fr-FR" sz="2000" b="1" dirty="0">
                          <a:effectLst/>
                        </a:rPr>
                        <a:t> 10,820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tabLst>
                          <a:tab pos="489585" algn="l"/>
                        </a:tabLst>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9374066"/>
                  </a:ext>
                </a:extLst>
              </a:tr>
            </a:tbl>
          </a:graphicData>
        </a:graphic>
      </p:graphicFrame>
      <p:sp>
        <p:nvSpPr>
          <p:cNvPr id="5" name="Rectangle 1">
            <a:extLst>
              <a:ext uri="{FF2B5EF4-FFF2-40B4-BE49-F238E27FC236}">
                <a16:creationId xmlns:a16="http://schemas.microsoft.com/office/drawing/2014/main" id="{4DE15FD7-0881-A892-B8AA-9E57DDFF8AE7}"/>
              </a:ext>
            </a:extLst>
          </p:cNvPr>
          <p:cNvSpPr>
            <a:spLocks noChangeArrowheads="1"/>
          </p:cNvSpPr>
          <p:nvPr/>
        </p:nvSpPr>
        <p:spPr bwMode="auto">
          <a:xfrm>
            <a:off x="1619250" y="727557"/>
            <a:ext cx="507645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88950" algn="l"/>
              </a:tabLst>
              <a:defRPr>
                <a:solidFill>
                  <a:schemeClr val="tx1"/>
                </a:solidFill>
                <a:latin typeface="Arial" panose="020B0604020202020204" pitchFamily="34" charset="0"/>
              </a:defRPr>
            </a:lvl1pPr>
            <a:lvl2pPr eaLnBrk="0" fontAlgn="base" hangingPunct="0">
              <a:spcBef>
                <a:spcPct val="0"/>
              </a:spcBef>
              <a:spcAft>
                <a:spcPct val="0"/>
              </a:spcAft>
              <a:tabLst>
                <a:tab pos="488950" algn="l"/>
              </a:tabLst>
              <a:defRPr>
                <a:solidFill>
                  <a:schemeClr val="tx1"/>
                </a:solidFill>
                <a:latin typeface="Arial" panose="020B0604020202020204" pitchFamily="34" charset="0"/>
              </a:defRPr>
            </a:lvl2pPr>
            <a:lvl3pPr eaLnBrk="0" fontAlgn="base" hangingPunct="0">
              <a:spcBef>
                <a:spcPct val="0"/>
              </a:spcBef>
              <a:spcAft>
                <a:spcPct val="0"/>
              </a:spcAft>
              <a:tabLst>
                <a:tab pos="488950" algn="l"/>
              </a:tabLst>
              <a:defRPr>
                <a:solidFill>
                  <a:schemeClr val="tx1"/>
                </a:solidFill>
                <a:latin typeface="Arial" panose="020B0604020202020204" pitchFamily="34" charset="0"/>
              </a:defRPr>
            </a:lvl3pPr>
            <a:lvl4pPr eaLnBrk="0" fontAlgn="base" hangingPunct="0">
              <a:spcBef>
                <a:spcPct val="0"/>
              </a:spcBef>
              <a:spcAft>
                <a:spcPct val="0"/>
              </a:spcAft>
              <a:tabLst>
                <a:tab pos="488950" algn="l"/>
              </a:tabLst>
              <a:defRPr>
                <a:solidFill>
                  <a:schemeClr val="tx1"/>
                </a:solidFill>
                <a:latin typeface="Arial" panose="020B0604020202020204" pitchFamily="34" charset="0"/>
              </a:defRPr>
            </a:lvl4pPr>
            <a:lvl5pPr eaLnBrk="0" fontAlgn="base" hangingPunct="0">
              <a:spcBef>
                <a:spcPct val="0"/>
              </a:spcBef>
              <a:spcAft>
                <a:spcPct val="0"/>
              </a:spcAft>
              <a:tabLst>
                <a:tab pos="488950" algn="l"/>
              </a:tabLst>
              <a:defRPr>
                <a:solidFill>
                  <a:schemeClr val="tx1"/>
                </a:solidFill>
                <a:latin typeface="Arial" panose="020B0604020202020204" pitchFamily="34" charset="0"/>
              </a:defRPr>
            </a:lvl5pPr>
            <a:lvl6pPr eaLnBrk="0" fontAlgn="base" hangingPunct="0">
              <a:spcBef>
                <a:spcPct val="0"/>
              </a:spcBef>
              <a:spcAft>
                <a:spcPct val="0"/>
              </a:spcAft>
              <a:tabLst>
                <a:tab pos="488950" algn="l"/>
              </a:tabLst>
              <a:defRPr>
                <a:solidFill>
                  <a:schemeClr val="tx1"/>
                </a:solidFill>
                <a:latin typeface="Arial" panose="020B0604020202020204" pitchFamily="34" charset="0"/>
              </a:defRPr>
            </a:lvl6pPr>
            <a:lvl7pPr eaLnBrk="0" fontAlgn="base" hangingPunct="0">
              <a:spcBef>
                <a:spcPct val="0"/>
              </a:spcBef>
              <a:spcAft>
                <a:spcPct val="0"/>
              </a:spcAft>
              <a:tabLst>
                <a:tab pos="488950" algn="l"/>
              </a:tabLst>
              <a:defRPr>
                <a:solidFill>
                  <a:schemeClr val="tx1"/>
                </a:solidFill>
                <a:latin typeface="Arial" panose="020B0604020202020204" pitchFamily="34" charset="0"/>
              </a:defRPr>
            </a:lvl7pPr>
            <a:lvl8pPr eaLnBrk="0" fontAlgn="base" hangingPunct="0">
              <a:spcBef>
                <a:spcPct val="0"/>
              </a:spcBef>
              <a:spcAft>
                <a:spcPct val="0"/>
              </a:spcAft>
              <a:tabLst>
                <a:tab pos="488950" algn="l"/>
              </a:tabLst>
              <a:defRPr>
                <a:solidFill>
                  <a:schemeClr val="tx1"/>
                </a:solidFill>
                <a:latin typeface="Arial" panose="020B0604020202020204" pitchFamily="34" charset="0"/>
              </a:defRPr>
            </a:lvl8pPr>
            <a:lvl9pPr eaLnBrk="0" fontAlgn="base" hangingPunct="0">
              <a:spcBef>
                <a:spcPct val="0"/>
              </a:spcBef>
              <a:spcAft>
                <a:spcPct val="0"/>
              </a:spcAft>
              <a:tabLst>
                <a:tab pos="4889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88950" algn="l"/>
              </a:tabLst>
            </a:pPr>
            <a:r>
              <a:rPr kumimoji="0" lang="fr-FR" altLang="en-US"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2.3.8.  TVA, Impôts </a:t>
            </a:r>
            <a:r>
              <a:rPr kumimoji="0" lang="fr-FR" altLang="en-US" sz="2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et</a:t>
            </a:r>
            <a:r>
              <a:rPr kumimoji="0" lang="fr-FR" altLang="en-US"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Taxes diverses.</a:t>
            </a:r>
            <a:endParaRPr kumimoji="0" lang="fr-F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1462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790091-8349-79BE-5D37-03F9E2CFA1A1}"/>
              </a:ext>
            </a:extLst>
          </p:cNvPr>
          <p:cNvSpPr txBox="1"/>
          <p:nvPr/>
        </p:nvSpPr>
        <p:spPr>
          <a:xfrm>
            <a:off x="4341075" y="350064"/>
            <a:ext cx="6096000" cy="614464"/>
          </a:xfrm>
          <a:prstGeom prst="rect">
            <a:avLst/>
          </a:prstGeom>
          <a:noFill/>
        </p:spPr>
        <p:txBody>
          <a:bodyPr wrap="square">
            <a:spAutoFit/>
          </a:bodyPr>
          <a:lstStyle/>
          <a:p>
            <a:pPr lvl="0">
              <a:lnSpc>
                <a:spcPct val="107000"/>
              </a:lnSpc>
              <a:spcAft>
                <a:spcPts val="800"/>
              </a:spcAft>
              <a:tabLst>
                <a:tab pos="489585" algn="l"/>
              </a:tabLst>
            </a:pPr>
            <a:r>
              <a:rPr lang="fr-FR" sz="3400" b="1" dirty="0">
                <a:effectLst/>
                <a:latin typeface="Times New Roman" panose="02020603050405020304" pitchFamily="18" charset="0"/>
                <a:ea typeface="Calibri" panose="020F0502020204030204" pitchFamily="34" charset="0"/>
                <a:cs typeface="Times New Roman" panose="02020603050405020304" pitchFamily="18" charset="0"/>
              </a:rPr>
              <a:t>III. SYNTHESE</a:t>
            </a: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542F7FB-0B5E-8B9C-D9E7-F9BE0EA01CBC}"/>
              </a:ext>
            </a:extLst>
          </p:cNvPr>
          <p:cNvSpPr txBox="1"/>
          <p:nvPr/>
        </p:nvSpPr>
        <p:spPr>
          <a:xfrm>
            <a:off x="914400" y="1054680"/>
            <a:ext cx="10363200" cy="5803320"/>
          </a:xfrm>
          <a:prstGeom prst="rect">
            <a:avLst/>
          </a:prstGeom>
          <a:noFill/>
        </p:spPr>
        <p:txBody>
          <a:bodyPr wrap="square">
            <a:spAutoFit/>
          </a:bodyPr>
          <a:lstStyle/>
          <a:p>
            <a:pPr algn="just">
              <a:lnSpc>
                <a:spcPct val="107000"/>
              </a:lnSpc>
              <a:spcAft>
                <a:spcPts val="800"/>
              </a:spcAft>
              <a:tabLst>
                <a:tab pos="489585" algn="l"/>
              </a:tabLs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Avec les chiffres ci-avant exposés, il est évident que l’industrie d’assurance est un grand acteur dans le développement socio-économique du pays.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tabLst>
                <a:tab pos="489585" algn="l"/>
              </a:tabLs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L’industrie d’Assurance est un grand créateur d’emplois, directs et indirects, et un partenaire incontournable de beaucoup d’opérateurs économiques et sociaux dont les Garages, les Pharmacies et les Hôpitaux.</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89585" algn="l"/>
              </a:tabLs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Non seulement l’assurance sécurise le patrimoine public et privé contre les risques de destruction, de perte ou de dégradation mais aussi elle complète ou remplace les prestations offertes par les Régimes de Sécurité sociale de base comme l’INSS et l’ONPR qui sont souvent jugées insuffisantes.</a:t>
            </a:r>
          </a:p>
          <a:p>
            <a:pPr marL="342900" indent="-342900" algn="just">
              <a:lnSpc>
                <a:spcPct val="107000"/>
              </a:lnSpc>
              <a:spcAft>
                <a:spcPts val="800"/>
              </a:spcAft>
              <a:buFont typeface="+mj-lt"/>
              <a:buAutoNum type="arabicPeriod"/>
              <a:tabLst>
                <a:tab pos="489585" algn="l"/>
              </a:tabLs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Par la couverture des crédits distribués par les Banques et autres Etablissements Financiers, les Assureurs protègent aussi bien les hypothèques et autres garanties donnés en gage par le bénéficiaire du crédit en garantissant au Financier le remboursement du Solde Restant Du ou de la Ligne de Crédit en cas de Décès, d’Invalidité ou de Perte d’emploi de son client assuré.</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33126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B4390-37D6-5DAE-3EAB-0DB687577D93}"/>
              </a:ext>
            </a:extLst>
          </p:cNvPr>
          <p:cNvSpPr>
            <a:spLocks noGrp="1"/>
          </p:cNvSpPr>
          <p:nvPr>
            <p:ph idx="1"/>
          </p:nvPr>
        </p:nvSpPr>
        <p:spPr>
          <a:xfrm>
            <a:off x="1162050" y="1194359"/>
            <a:ext cx="9867900" cy="4469282"/>
          </a:xfrm>
        </p:spPr>
        <p:txBody>
          <a:bodyPr>
            <a:noAutofit/>
          </a:bodyPr>
          <a:lstStyle/>
          <a:p>
            <a:pPr marL="457200" lvl="0" indent="-457200" algn="just">
              <a:lnSpc>
                <a:spcPct val="107000"/>
              </a:lnSpc>
              <a:buAutoNum type="arabicPeriod" startAt="4"/>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Au niveau Macro-économique, l’Assureur est un soutien traditionnel au financement de l’économie à Court, Moyen et Long terme par les placements de ses actifs financiers en DAT auprès des banques ou en Obligations du Trésor émis par l’Etat via la Banque Centrale ou les Banques Commerciales sur le marché secondaire.</a:t>
            </a:r>
          </a:p>
          <a:p>
            <a:pPr marL="457200" lvl="0" indent="-457200" algn="just">
              <a:lnSpc>
                <a:spcPct val="107000"/>
              </a:lnSpc>
              <a:buAutoNum type="arabicPeriod" startAt="4"/>
            </a:pP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Les Assureurs sont de grands contribuables au financement du Trésor Public par le versement de la TVA collectée sur les contrats d’assurance vendus, par le paiement de divers Impôts et Taxes comme les Impôts sur le Revenu du Personnel Employé, l’Impôt sur le Résultat et les Diverses contributions au Budget de fonctionnement de l’ARCA et du FAPS.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513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32FD-4EC7-AC7E-323A-9EA8531757D4}"/>
              </a:ext>
            </a:extLst>
          </p:cNvPr>
          <p:cNvSpPr>
            <a:spLocks noGrp="1"/>
          </p:cNvSpPr>
          <p:nvPr>
            <p:ph type="title"/>
          </p:nvPr>
        </p:nvSpPr>
        <p:spPr>
          <a:xfrm>
            <a:off x="4582936" y="123371"/>
            <a:ext cx="3982840" cy="752475"/>
          </a:xfrm>
        </p:spPr>
        <p:txBody>
          <a:bodyPr>
            <a:normAutofit fontScale="90000"/>
          </a:bodyPr>
          <a:lstStyle/>
          <a:p>
            <a:r>
              <a:rPr lang="fr-FR" sz="3400" b="1" dirty="0">
                <a:solidFill>
                  <a:schemeClr val="tx1"/>
                </a:solidFill>
                <a:latin typeface="Times New Roman" panose="02020603050405020304" pitchFamily="18" charset="0"/>
                <a:cs typeface="Times New Roman" panose="02020603050405020304" pitchFamily="18" charset="0"/>
              </a:rPr>
              <a:t>IV. </a:t>
            </a:r>
            <a:r>
              <a:rPr lang="fr-FR" sz="3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CONCLUSION</a:t>
            </a:r>
            <a:br>
              <a:rPr lang="fr-FR" sz="3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fr-FR" sz="3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3DFC864-06A7-0571-8DD7-8DE0575CC6D9}"/>
              </a:ext>
            </a:extLst>
          </p:cNvPr>
          <p:cNvSpPr>
            <a:spLocks noGrp="1"/>
          </p:cNvSpPr>
          <p:nvPr>
            <p:ph idx="1"/>
          </p:nvPr>
        </p:nvSpPr>
        <p:spPr>
          <a:xfrm>
            <a:off x="407963" y="717452"/>
            <a:ext cx="11408899" cy="6017176"/>
          </a:xfrm>
        </p:spPr>
        <p:txBody>
          <a:bodyPr>
            <a:noAutofit/>
          </a:bodyPr>
          <a:lstStyle/>
          <a:p>
            <a:pPr marL="0" indent="0" algn="just">
              <a:lnSpc>
                <a:spcPct val="100000"/>
              </a:lnSpc>
              <a:spcBef>
                <a:spcPts val="0"/>
              </a:spcBef>
              <a:spcAft>
                <a:spcPts val="6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Au Burundi, comme partout ailleurs dans le monde, l’industrie d’assurance est un grand acteur du développement socio-économique.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6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professionnalisation et la croissance observées sont des gages de sécurité pour la population, pour les Investisseurs, pour le système financier et pour tout le pays.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6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Au-delà des seules opérations d’assurance dont l’image visible est l’indemnisation effectuée en faveur des assurés, le rôle socio-économique va au-delà de ce seul aspect et malheureusement il est souvent méconnu, et du public et des pouvoirs étatiques.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6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Aussi, l’objet de cet exposé va au-delà de la seule volonté de vous informer.</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Il s’agit aussi de vous prendre tous à témoin et requérir votre engagement     pour être les Ambassadeurs de l’industrie d’assurance et faire connaitre cette face cachée de la profession d’assurance qui est indéniablement un des moteurs du développement socio-économique de notre pays.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cet effet, votre appui est requis pour appuyer la plaidoirie des Assureurs quand ils sollicitent le soutien des pouvoirs publics pour continuer de s’acquitter correctement de leur noble mission.</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0701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16662D-0DD7-E2E2-EBAB-E7F6E0D82FF2}"/>
              </a:ext>
            </a:extLst>
          </p:cNvPr>
          <p:cNvSpPr txBox="1"/>
          <p:nvPr/>
        </p:nvSpPr>
        <p:spPr>
          <a:xfrm>
            <a:off x="3124200" y="3005198"/>
            <a:ext cx="7073900" cy="829394"/>
          </a:xfrm>
          <a:prstGeom prst="rect">
            <a:avLst/>
          </a:prstGeom>
          <a:noFill/>
        </p:spPr>
        <p:txBody>
          <a:bodyPr wrap="square">
            <a:spAutoFit/>
          </a:bodyPr>
          <a:lstStyle/>
          <a:p>
            <a:pPr marL="228600">
              <a:lnSpc>
                <a:spcPct val="107000"/>
              </a:lnSpc>
              <a:spcAft>
                <a:spcPts val="800"/>
              </a:spcAft>
            </a:pPr>
            <a:r>
              <a:rPr lang="fr-FR" sz="4800" b="1" dirty="0">
                <a:effectLst/>
                <a:latin typeface="Times New Roman" panose="02020603050405020304" pitchFamily="18" charset="0"/>
                <a:ea typeface="Calibri" panose="020F0502020204030204" pitchFamily="34" charset="0"/>
                <a:cs typeface="Times New Roman" panose="02020603050405020304" pitchFamily="18" charset="0"/>
              </a:rPr>
              <a:t>JE VOUS REMERCIE.</a:t>
            </a:r>
            <a:endParaRPr lang="en-US" sz="4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51041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3E64-C43F-7E96-C03B-DBFB1E587F9E}"/>
              </a:ext>
            </a:extLst>
          </p:cNvPr>
          <p:cNvSpPr>
            <a:spLocks noGrp="1"/>
          </p:cNvSpPr>
          <p:nvPr>
            <p:ph type="title"/>
          </p:nvPr>
        </p:nvSpPr>
        <p:spPr>
          <a:xfrm>
            <a:off x="1612900" y="681037"/>
            <a:ext cx="8775357" cy="762944"/>
          </a:xfrm>
        </p:spPr>
        <p:txBody>
          <a:bodyPr>
            <a:normAutofit/>
          </a:bodyPr>
          <a:lstStyle/>
          <a:p>
            <a:r>
              <a:rPr lang="fr-FR"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 DEFINITION DE L’ASSURANCE</a:t>
            </a:r>
            <a:endParaRPr lang="fr-FR"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B5652E-EB1B-DB96-1631-266AE754D88D}"/>
              </a:ext>
            </a:extLst>
          </p:cNvPr>
          <p:cNvSpPr>
            <a:spLocks noGrp="1"/>
          </p:cNvSpPr>
          <p:nvPr>
            <p:ph idx="1"/>
          </p:nvPr>
        </p:nvSpPr>
        <p:spPr>
          <a:xfrm>
            <a:off x="1127554" y="1536974"/>
            <a:ext cx="9936892" cy="4351338"/>
          </a:xfrm>
        </p:spPr>
        <p:txBody>
          <a:bodyPr>
            <a:normAutofit lnSpcReduction="10000"/>
          </a:bodyPr>
          <a:lstStyle/>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Une assurance est un service qui fournit une prestation lors de la survenance d’un événement incertain et aléatoire souvent appelé Risque.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prestation, généralement financière, peut être destinée à un individu, une association ou une entreprise, en échange de la perception d’une cotisation ou prime.</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t>
            </a:r>
            <a:r>
              <a:rPr lang="fr-FR"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a:t>
            </a: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extension, l’assurance est le secteur économique qui regroupe les activités de conception, de production et de commercialisation de ce type de service, en mettant en commun les risques et en mutualisant les primes pour que la bonne fortune du plus grand nombre bénéficie aux quelques-uns qui rencontrent des difficultés.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b="1" dirty="0"/>
          </a:p>
        </p:txBody>
      </p:sp>
    </p:spTree>
    <p:extLst>
      <p:ext uri="{BB962C8B-B14F-4D97-AF65-F5344CB8AC3E}">
        <p14:creationId xmlns:p14="http://schemas.microsoft.com/office/powerpoint/2010/main" val="5939623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5DD0-02C3-8F59-50A3-9A00EC925662}"/>
              </a:ext>
            </a:extLst>
          </p:cNvPr>
          <p:cNvSpPr>
            <a:spLocks noGrp="1"/>
          </p:cNvSpPr>
          <p:nvPr>
            <p:ph type="title"/>
          </p:nvPr>
        </p:nvSpPr>
        <p:spPr>
          <a:xfrm>
            <a:off x="1676400" y="688974"/>
            <a:ext cx="10515600" cy="640364"/>
          </a:xfrm>
        </p:spPr>
        <p:txBody>
          <a:bodyPr>
            <a:normAutofit/>
          </a:bodyPr>
          <a:lstStyle/>
          <a:p>
            <a:r>
              <a:rPr lang="fr-FR"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II. ROLE DE L’ASSURANCE DANS L’ECONOMIE</a:t>
            </a:r>
            <a:endParaRPr lang="fr-FR"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620E5E9-DCE4-8B06-C035-4AB122A2096F}"/>
              </a:ext>
            </a:extLst>
          </p:cNvPr>
          <p:cNvSpPr>
            <a:spLocks noGrp="1"/>
          </p:cNvSpPr>
          <p:nvPr>
            <p:ph idx="1"/>
          </p:nvPr>
        </p:nvSpPr>
        <p:spPr>
          <a:xfrm>
            <a:off x="838201" y="1825625"/>
            <a:ext cx="9454978" cy="4351338"/>
          </a:xfrm>
        </p:spPr>
        <p:txBody>
          <a:bodyPr>
            <a:normAutofit fontScale="92500"/>
          </a:bodyPr>
          <a:lstStyle/>
          <a:p>
            <a:pPr marL="0" indent="0" algn="just">
              <a:lnSpc>
                <a:spcPct val="107000"/>
              </a:lnSpc>
              <a:spcAft>
                <a:spcPts val="800"/>
              </a:spcAft>
              <a:buNone/>
            </a:pPr>
            <a:r>
              <a:rPr lang="fr-FR" sz="3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2.1 GENERALITES</a:t>
            </a:r>
            <a:endParaRPr lang="en-US" sz="3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L’assurance est un pilier fondamental de notre système économique et social.</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lnSpc>
                <a:spcPct val="107000"/>
              </a:lnSpc>
              <a:buNone/>
            </a:pPr>
            <a:r>
              <a:rPr lang="fr-FR"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2.1.1 Le rôle fondamental de l’assurance est de protéger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v"/>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patrimoines : en indemnisant les biens sinistrés et en garantissant les conséquences financières d’une mise en cause de notre responsabilité civile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v"/>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personnes : en versant des prestations en cas de maladie, d’accident ou de décès par exemple, mais également en apportant des solutions d’épargne et de préparation de la retraite.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9893183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76CB3-27BD-3F09-3FA6-8710196DE79E}"/>
              </a:ext>
            </a:extLst>
          </p:cNvPr>
          <p:cNvSpPr>
            <a:spLocks noGrp="1"/>
          </p:cNvSpPr>
          <p:nvPr>
            <p:ph idx="1"/>
          </p:nvPr>
        </p:nvSpPr>
        <p:spPr>
          <a:xfrm>
            <a:off x="910771" y="981072"/>
            <a:ext cx="10122243" cy="6277219"/>
          </a:xfrm>
        </p:spPr>
        <p:txBody>
          <a:bodyPr>
            <a:normAutofit fontScale="70000" lnSpcReduction="20000"/>
          </a:bodyPr>
          <a:lstStyle/>
          <a:p>
            <a:pPr marL="0" indent="0" algn="just">
              <a:lnSpc>
                <a:spcPct val="107000"/>
              </a:lnSpc>
              <a:spcAft>
                <a:spcPts val="800"/>
              </a:spcAft>
              <a:buNone/>
            </a:pPr>
            <a:r>
              <a:rPr lang="fr-FR" sz="3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assurances de biens permettent aux assurés de pouvoir remplacer les biens détruits par l’incendie et d’autres risques connexes, volés par les hommes ou dégradés par les intempéries naturelles.</a:t>
            </a:r>
            <a:endParaRPr lang="en-US" sz="3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3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assurances de responsabilité permettent à un particulier ou à un professionnel de réparer financièrement les dommages qu’ils ont pu occasionner à un tiers, sans amputer leurs ressources propres.</a:t>
            </a:r>
            <a:endParaRPr lang="en-US" sz="3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3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assurances de dommages corporels complètent et ou remplacent les prestations des régimes obligatoires de protection sociale, en cas de maladie ou d’accident corporel.</a:t>
            </a:r>
            <a:endParaRPr lang="en-US" sz="3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3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assurances Vie protègent la chute du revenu familial en cas de décès ou d’invalidité d’un membre de la famille assuré par le versement d’un capital aux bénéficiaires survivants ou par le remboursement du solde restant du aux institutions financières distributeurs de crédits en cas de décès avant la fin du remboursement d’un emprunt contracté par le défunt de son vivant.</a:t>
            </a:r>
          </a:p>
          <a:p>
            <a:pPr marL="0" indent="0" algn="just">
              <a:lnSpc>
                <a:spcPct val="107000"/>
              </a:lnSpc>
              <a:spcAft>
                <a:spcPts val="800"/>
              </a:spcAft>
              <a:buNone/>
            </a:pPr>
            <a:r>
              <a:rPr lang="fr-FR" sz="3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L’assurance protège les individus et cimente la solidarité sociale.</a:t>
            </a:r>
            <a:endParaRPr lang="en-US" sz="3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
        <p:nvSpPr>
          <p:cNvPr id="5" name="TextBox 4">
            <a:extLst>
              <a:ext uri="{FF2B5EF4-FFF2-40B4-BE49-F238E27FC236}">
                <a16:creationId xmlns:a16="http://schemas.microsoft.com/office/drawing/2014/main" id="{1D23F3A5-3696-1E5F-8A15-F970C61F19D4}"/>
              </a:ext>
            </a:extLst>
          </p:cNvPr>
          <p:cNvSpPr txBox="1"/>
          <p:nvPr/>
        </p:nvSpPr>
        <p:spPr>
          <a:xfrm>
            <a:off x="1303832" y="458813"/>
            <a:ext cx="7636967" cy="522259"/>
          </a:xfrm>
          <a:prstGeom prst="rect">
            <a:avLst/>
          </a:prstGeom>
          <a:noFill/>
        </p:spPr>
        <p:txBody>
          <a:bodyPr wrap="square">
            <a:spAutoFit/>
          </a:bodyPr>
          <a:lstStyle/>
          <a:p>
            <a:pPr marL="914400" lvl="2" indent="0">
              <a:lnSpc>
                <a:spcPct val="107000"/>
              </a:lnSpc>
              <a:spcAft>
                <a:spcPts val="800"/>
              </a:spcAft>
              <a:buNone/>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2.1.2. La contribution au bien-être social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5479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2909F-F9F8-1447-0277-A484FC493001}"/>
              </a:ext>
            </a:extLst>
          </p:cNvPr>
          <p:cNvSpPr>
            <a:spLocks noGrp="1"/>
          </p:cNvSpPr>
          <p:nvPr>
            <p:ph type="title"/>
          </p:nvPr>
        </p:nvSpPr>
        <p:spPr>
          <a:xfrm>
            <a:off x="1676400" y="700902"/>
            <a:ext cx="10515600" cy="566223"/>
          </a:xfrm>
        </p:spPr>
        <p:txBody>
          <a:bodyPr>
            <a:normAutofit/>
          </a:bodyPr>
          <a:lstStyle/>
          <a:p>
            <a:r>
              <a:rPr lang="fr-FR"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II.2. EN EUROPE ET EN FRANCE</a:t>
            </a:r>
            <a:endParaRPr lang="fr-FR" sz="2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F6025F1-2FF5-A658-7717-2E3BEDFE605B}"/>
              </a:ext>
            </a:extLst>
          </p:cNvPr>
          <p:cNvSpPr>
            <a:spLocks noGrp="1"/>
          </p:cNvSpPr>
          <p:nvPr>
            <p:ph idx="1"/>
          </p:nvPr>
        </p:nvSpPr>
        <p:spPr>
          <a:xfrm>
            <a:off x="751703" y="1516706"/>
            <a:ext cx="10515600" cy="5341294"/>
          </a:xfrm>
        </p:spPr>
        <p:txBody>
          <a:bodyPr>
            <a:normAutofit/>
          </a:bodyPr>
          <a:lstStyle/>
          <a:p>
            <a:pPr marL="0" indent="0" algn="just">
              <a:lnSpc>
                <a:spcPct val="107000"/>
              </a:lnSpc>
              <a:spcAft>
                <a:spcPts val="800"/>
              </a:spcAft>
              <a:buNone/>
            </a:pPr>
            <a:r>
              <a:rPr lang="fr-FR" sz="2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2.2.1. Financement des Entreprises.</a:t>
            </a:r>
            <a:endPar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Au niveau Européen, les investissements des entreprises d’assurance dans l’économie européenne s’élèvent à 10.400 milliards d’euros, soit 58% du PIB européen.</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Pour prendre l’exemple de la France, fin 2018, les assurances ont accompagné les entreprises à hauteur de 1.468 milliards d’Euros.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Ces investissements prennent la forme des Obligations Commerciales ou de Dépôts à Terme (892 M d’Euros), 429 Md Euros sous forme d’actions et 147 Md Euros sous forme d’Immobilier.</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8480840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AC000-B376-51D8-3D3D-30B7F7A65AF5}"/>
              </a:ext>
            </a:extLst>
          </p:cNvPr>
          <p:cNvSpPr>
            <a:spLocks noGrp="1"/>
          </p:cNvSpPr>
          <p:nvPr>
            <p:ph idx="1"/>
          </p:nvPr>
        </p:nvSpPr>
        <p:spPr>
          <a:xfrm>
            <a:off x="1357086" y="412443"/>
            <a:ext cx="10515599" cy="6445557"/>
          </a:xfrm>
        </p:spPr>
        <p:txBody>
          <a:bodyPr>
            <a:noAutofit/>
          </a:bodyPr>
          <a:lstStyle/>
          <a:p>
            <a:pPr marL="0" indent="0" algn="just">
              <a:lnSpc>
                <a:spcPct val="107000"/>
              </a:lnSpc>
              <a:spcAft>
                <a:spcPts val="800"/>
              </a:spcAft>
              <a:buNone/>
            </a:pPr>
            <a:r>
              <a:rPr lang="fr-FR" sz="2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2.2.2. Le Financement de la dette publique.</a:t>
            </a:r>
            <a:endParaRPr lang="en-US" sz="2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Assureurs jouent un rôle important dans le financement de la dette publique.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Sociétés d’assurance détiennent 20% de la dette française, 19% de la dette japonaise, environ 10% de la dette Européenne et 2% de la dette fédérale américaine.</a:t>
            </a: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 effet, elles achètent des titres de dettes pour les placements d’assurance Vie notamment.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assurés sont donc indirectement détenteurs d’une partie significative de la dette publique mondiale.</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 France, pays ou les Sociétés d’assurance sont les premières détentrices de la dette publique, les investissements des Sociétés d’assurances dans les obligations émises ou garanties par l’Etat s’élevaient à 740 </a:t>
            </a:r>
            <a:r>
              <a:rPr lang="fr-FR"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MdE</a:t>
            </a: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 2018, ce qui représente environ 1/3 de l’ensemble de leurs actifs.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fr-FR" sz="2400" dirty="0"/>
          </a:p>
        </p:txBody>
      </p:sp>
    </p:spTree>
    <p:extLst>
      <p:ext uri="{BB962C8B-B14F-4D97-AF65-F5344CB8AC3E}">
        <p14:creationId xmlns:p14="http://schemas.microsoft.com/office/powerpoint/2010/main" val="33378839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757ED7-1557-23E9-550F-0E6FCD2F7D31}"/>
              </a:ext>
            </a:extLst>
          </p:cNvPr>
          <p:cNvSpPr txBox="1"/>
          <p:nvPr/>
        </p:nvSpPr>
        <p:spPr>
          <a:xfrm>
            <a:off x="1621335" y="812212"/>
            <a:ext cx="10300386" cy="5291192"/>
          </a:xfrm>
          <a:prstGeom prst="rect">
            <a:avLst/>
          </a:prstGeom>
          <a:noFill/>
        </p:spPr>
        <p:txBody>
          <a:bodyPr wrap="square">
            <a:spAutoFit/>
          </a:bodyPr>
          <a:lstStyle/>
          <a:p>
            <a:pPr>
              <a:lnSpc>
                <a:spcPct val="107000"/>
              </a:lnSpc>
              <a:spcAft>
                <a:spcPts val="8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2.2.3  L’Emploi dans l’Assurance.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spcAft>
                <a:spcPts val="800"/>
              </a:spcAf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En Europe, les 3.200 compagnies d’assurance emploient directement 900.000 personnes.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spcAft>
                <a:spcPts val="800"/>
              </a:spcAf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Il faut ajouter à ce chiffre près de 100.000 emplois indirects (experts, etc…) soit 1 million d’emplois.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spcAft>
                <a:spcPts val="800"/>
              </a:spcAft>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En France, le secteur de l’assurance représente plus de 350.000 emplois dont environ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07000"/>
              </a:lnSpc>
              <a:buFont typeface="Calibri" panose="020F0502020204030204" pitchFamily="34" charset="0"/>
              <a:buChar char="-"/>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147.400 salaries dans les Sociétés d’assurance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07000"/>
              </a:lnSpc>
              <a:buFont typeface="Calibri" panose="020F0502020204030204" pitchFamily="34" charset="0"/>
              <a:buChar char="-"/>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12.000 agents généraux (+250 000 collaborateurs)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07000"/>
              </a:lnSpc>
              <a:buFont typeface="Calibri" panose="020F0502020204030204" pitchFamily="34" charset="0"/>
              <a:buChar char="-"/>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24.000 courtiers (+20.000 collaborateurs salaries)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07000"/>
              </a:lnSpc>
              <a:buFont typeface="Calibri" panose="020F0502020204030204" pitchFamily="34" charset="0"/>
              <a:buChar char="-"/>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85.000 salariés des mutuelles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lnSpc>
                <a:spcPct val="107000"/>
              </a:lnSpc>
              <a:spcAft>
                <a:spcPts val="800"/>
              </a:spcAft>
              <a:buFont typeface="Calibri" panose="020F0502020204030204" pitchFamily="34" charset="0"/>
              <a:buChar char="-"/>
            </a:pP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40.000 salariés des Instituts de prévoyance.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6671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F150A5F-33C5-B86E-F482-1998F4FA05FE}"/>
              </a:ext>
            </a:extLst>
          </p:cNvPr>
          <p:cNvGraphicFramePr>
            <a:graphicFrameLocks noGrp="1"/>
          </p:cNvGraphicFramePr>
          <p:nvPr>
            <p:ph idx="1"/>
            <p:extLst>
              <p:ext uri="{D42A27DB-BD31-4B8C-83A1-F6EECF244321}">
                <p14:modId xmlns:p14="http://schemas.microsoft.com/office/powerpoint/2010/main" val="2362541348"/>
              </p:ext>
            </p:extLst>
          </p:nvPr>
        </p:nvGraphicFramePr>
        <p:xfrm>
          <a:off x="1334778" y="1098814"/>
          <a:ext cx="9159435" cy="4744028"/>
        </p:xfrm>
        <a:graphic>
          <a:graphicData uri="http://schemas.openxmlformats.org/drawingml/2006/table">
            <a:tbl>
              <a:tblPr firstRow="1" firstCol="1" bandRow="1">
                <a:tableStyleId>{5C22544A-7EE6-4342-B048-85BDC9FD1C3A}</a:tableStyleId>
              </a:tblPr>
              <a:tblGrid>
                <a:gridCol w="482600">
                  <a:extLst>
                    <a:ext uri="{9D8B030D-6E8A-4147-A177-3AD203B41FA5}">
                      <a16:colId xmlns:a16="http://schemas.microsoft.com/office/drawing/2014/main" val="3514243326"/>
                    </a:ext>
                  </a:extLst>
                </a:gridCol>
                <a:gridCol w="3946611">
                  <a:extLst>
                    <a:ext uri="{9D8B030D-6E8A-4147-A177-3AD203B41FA5}">
                      <a16:colId xmlns:a16="http://schemas.microsoft.com/office/drawing/2014/main" val="3815390135"/>
                    </a:ext>
                  </a:extLst>
                </a:gridCol>
                <a:gridCol w="4730224">
                  <a:extLst>
                    <a:ext uri="{9D8B030D-6E8A-4147-A177-3AD203B41FA5}">
                      <a16:colId xmlns:a16="http://schemas.microsoft.com/office/drawing/2014/main" val="636890152"/>
                    </a:ext>
                  </a:extLst>
                </a:gridCol>
              </a:tblGrid>
              <a:tr h="541615">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Assurances Générales</a:t>
                      </a:r>
                      <a:endParaRPr lang="en-US" sz="18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 Non Vie)</a:t>
                      </a: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Assurances VIE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3882358"/>
                  </a:ext>
                </a:extLst>
              </a:tr>
              <a:tr h="209496">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SOCABU</a:t>
                      </a:r>
                    </a:p>
                  </a:txBody>
                  <a:tcPr marL="68580" marR="68580" marT="0" marB="0"/>
                </a:tc>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SOCABU VIE</a:t>
                      </a:r>
                    </a:p>
                  </a:txBody>
                  <a:tcPr marL="68580" marR="68580" marT="0" marB="0"/>
                </a:tc>
                <a:extLst>
                  <a:ext uri="{0D108BD9-81ED-4DB2-BD59-A6C34878D82A}">
                    <a16:rowId xmlns:a16="http://schemas.microsoft.com/office/drawing/2014/main" val="2988913403"/>
                  </a:ext>
                </a:extLst>
              </a:tr>
              <a:tr h="209496">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BICOR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BICOR VIE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0321758"/>
                  </a:ext>
                </a:extLst>
              </a:tr>
              <a:tr h="209496">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SOGEAR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8406168"/>
                  </a:ext>
                </a:extLst>
              </a:tr>
              <a:tr h="209496">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UCAR AG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UCAR VIE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2664636"/>
                  </a:ext>
                </a:extLst>
              </a:tr>
              <a:tr h="209496">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latin typeface="Times New Roman" panose="02020603050405020304" pitchFamily="18" charset="0"/>
                          <a:cs typeface="Times New Roman" panose="02020603050405020304" pitchFamily="18" charset="0"/>
                        </a:rPr>
                        <a:t>SOCAR AG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SOCAR VIE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2213703"/>
                  </a:ext>
                </a:extLst>
              </a:tr>
              <a:tr h="209496">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JUBILEE  ICB</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JUBILEE VIE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2797864"/>
                  </a:ext>
                </a:extLst>
              </a:tr>
              <a:tr h="209496">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fr-FR" sz="18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7.</a:t>
                      </a:r>
                    </a:p>
                  </a:txBody>
                  <a:tcPr marL="68580" marR="68580" marT="0" marB="0"/>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EGIC NV</a:t>
                      </a:r>
                    </a:p>
                  </a:txBody>
                  <a:tcPr marL="68580" marR="68580" marT="0" marB="0"/>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EGIC VIE</a:t>
                      </a:r>
                    </a:p>
                  </a:txBody>
                  <a:tcPr marL="68580" marR="68580" marT="0" marB="0"/>
                </a:tc>
                <a:extLst>
                  <a:ext uri="{0D108BD9-81ED-4DB2-BD59-A6C34878D82A}">
                    <a16:rowId xmlns:a16="http://schemas.microsoft.com/office/drawing/2014/main" val="1730238675"/>
                  </a:ext>
                </a:extLst>
              </a:tr>
              <a:tr h="209496">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8.</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BIC AG</a:t>
                      </a:r>
                    </a:p>
                  </a:txBody>
                  <a:tcPr marL="68580" marR="68580" marT="0" marB="0"/>
                </a:tc>
                <a:tc>
                  <a:txBody>
                    <a:bodyPr/>
                    <a:lstStyle/>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BIC VIE</a:t>
                      </a:r>
                    </a:p>
                  </a:txBody>
                  <a:tcPr marL="68580" marR="68580" marT="0" marB="0"/>
                </a:tc>
                <a:extLst>
                  <a:ext uri="{0D108BD9-81ED-4DB2-BD59-A6C34878D82A}">
                    <a16:rowId xmlns:a16="http://schemas.microsoft.com/office/drawing/2014/main" val="3670710063"/>
                  </a:ext>
                </a:extLst>
              </a:tr>
              <a:tr h="209496">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9.</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INKINZO</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5164388"/>
                  </a:ext>
                </a:extLst>
              </a:tr>
              <a:tr h="209496">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10.</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SERENITY IC</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7182349"/>
                  </a:ext>
                </a:extLst>
              </a:tr>
              <a:tr h="209496">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11.</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AGICO</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5969069"/>
                  </a:ext>
                </a:extLst>
              </a:tr>
              <a:tr h="1056822">
                <a:tc>
                  <a:txBody>
                    <a:bodyPr/>
                    <a:lstStyle/>
                    <a:p>
                      <a:pPr>
                        <a:lnSpc>
                          <a:spcPct val="107000"/>
                        </a:lnSpc>
                        <a:spcAft>
                          <a:spcPts val="800"/>
                        </a:spcAft>
                      </a:pPr>
                      <a:r>
                        <a:rPr lang="fr-FR" sz="1800" dirty="0">
                          <a:effectLst/>
                          <a:latin typeface="Times New Roman" panose="02020603050405020304" pitchFamily="18" charset="0"/>
                          <a:cs typeface="Times New Roman" panose="02020603050405020304" pitchFamily="18" charset="0"/>
                        </a:rPr>
                        <a:t>12.</a:t>
                      </a:r>
                    </a:p>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13.</a:t>
                      </a:r>
                    </a:p>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14.</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ROYALE AG                                                  </a:t>
                      </a:r>
                    </a:p>
                  </a:txBody>
                  <a:tcPr marL="68580" marR="68580" marT="0" marB="0"/>
                </a:tc>
                <a:tc>
                  <a:txBody>
                    <a:bodyPr/>
                    <a:lstStyle/>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AVIA</a:t>
                      </a:r>
                    </a:p>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ROYALE VIE</a:t>
                      </a:r>
                    </a:p>
                    <a:p>
                      <a:pPr>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RELIANCE INSURANCE Co</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5003127"/>
                  </a:ext>
                </a:extLst>
              </a:tr>
            </a:tbl>
          </a:graphicData>
        </a:graphic>
      </p:graphicFrame>
      <p:sp>
        <p:nvSpPr>
          <p:cNvPr id="5" name="Rectangle 1">
            <a:extLst>
              <a:ext uri="{FF2B5EF4-FFF2-40B4-BE49-F238E27FC236}">
                <a16:creationId xmlns:a16="http://schemas.microsoft.com/office/drawing/2014/main" id="{EBC84B05-C5D3-F081-B0A0-D035FA431256}"/>
              </a:ext>
            </a:extLst>
          </p:cNvPr>
          <p:cNvSpPr>
            <a:spLocks noChangeArrowheads="1"/>
          </p:cNvSpPr>
          <p:nvPr/>
        </p:nvSpPr>
        <p:spPr bwMode="auto">
          <a:xfrm>
            <a:off x="1695970" y="0"/>
            <a:ext cx="843705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II.3.  L’INDUSTRIE D’ASSURANCE AU BURUNDI.</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378791B-046B-4CE1-95F1-283D4C9CCF79}"/>
              </a:ext>
            </a:extLst>
          </p:cNvPr>
          <p:cNvSpPr txBox="1"/>
          <p:nvPr/>
        </p:nvSpPr>
        <p:spPr>
          <a:xfrm>
            <a:off x="1797570" y="637149"/>
            <a:ext cx="6098058" cy="46166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2.3.1. Nombre de Compagnies d’Assurances</a:t>
            </a:r>
            <a:endParaRPr kumimoji="0" lang="fr-F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A3C430A7-76EB-2E85-63B8-05A54BF46668}"/>
              </a:ext>
            </a:extLst>
          </p:cNvPr>
          <p:cNvSpPr>
            <a:spLocks noGrp="1"/>
          </p:cNvSpPr>
          <p:nvPr>
            <p:ph type="title"/>
          </p:nvPr>
        </p:nvSpPr>
        <p:spPr>
          <a:xfrm>
            <a:off x="1240202" y="5985500"/>
            <a:ext cx="10819718" cy="1551303"/>
          </a:xfrm>
        </p:spPr>
        <p:txBody>
          <a:bodyPr>
            <a:normAutofit/>
          </a:bodyPr>
          <a:lstStyle/>
          <a:p>
            <a:r>
              <a:rPr lang="fr-FR"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fr-F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u 21 Novembre </a:t>
            </a:r>
            <a:r>
              <a:rPr lang="fr-FR"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2023, 22 Sociétés d’Assurances sont agréées au Burundi dont </a:t>
            </a:r>
            <a:r>
              <a:rPr lang="fr-F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12 </a:t>
            </a:r>
            <a:r>
              <a:rPr lang="fr-FR"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Sociétés d’Assurance </a:t>
            </a:r>
            <a:r>
              <a:rPr lang="fr-FR"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G</a:t>
            </a:r>
            <a:r>
              <a:rPr lang="fr-FR"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énérale et 10  Sociétés d’Assurance Vie. </a:t>
            </a:r>
            <a:endParaRPr lang="fr-FR" sz="2000" dirty="0">
              <a:solidFill>
                <a:schemeClr val="tx1"/>
              </a:solidFill>
              <a:highlight>
                <a:srgbClr val="FFFF00"/>
              </a:highlight>
              <a:latin typeface="Times New Roman" panose="02020603050405020304" pitchFamily="18" charset="0"/>
              <a:cs typeface="Times New Roman" panose="02020603050405020304" pitchFamily="18" charset="0"/>
            </a:endParaRPr>
          </a:p>
        </p:txBody>
      </p:sp>
      <p:graphicFrame>
        <p:nvGraphicFramePr>
          <p:cNvPr id="8" name="Tableau 7">
            <a:extLst>
              <a:ext uri="{FF2B5EF4-FFF2-40B4-BE49-F238E27FC236}">
                <a16:creationId xmlns:a16="http://schemas.microsoft.com/office/drawing/2014/main" id="{0E7F9D11-0091-A8B8-18DD-C31AEA23148A}"/>
              </a:ext>
            </a:extLst>
          </p:cNvPr>
          <p:cNvGraphicFramePr>
            <a:graphicFrameLocks noGrp="1"/>
          </p:cNvGraphicFramePr>
          <p:nvPr/>
        </p:nvGraphicFramePr>
        <p:xfrm>
          <a:off x="777922" y="6496334"/>
          <a:ext cx="208280" cy="365760"/>
        </p:xfrm>
        <a:graphic>
          <a:graphicData uri="http://schemas.openxmlformats.org/drawingml/2006/table">
            <a:tbl>
              <a:tblPr/>
              <a:tblGrid>
                <a:gridCol w="208280">
                  <a:extLst>
                    <a:ext uri="{9D8B030D-6E8A-4147-A177-3AD203B41FA5}">
                      <a16:colId xmlns:a16="http://schemas.microsoft.com/office/drawing/2014/main" val="3016068414"/>
                    </a:ext>
                  </a:extLst>
                </a:gridCol>
              </a:tblGrid>
              <a:tr h="0">
                <a:tc>
                  <a:txBody>
                    <a:bodyPr/>
                    <a:lstStyle/>
                    <a:p>
                      <a:endParaRPr lang="fr-F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419404184"/>
                  </a:ext>
                </a:extLst>
              </a:tr>
            </a:tbl>
          </a:graphicData>
        </a:graphic>
      </p:graphicFrame>
    </p:spTree>
    <p:extLst>
      <p:ext uri="{BB962C8B-B14F-4D97-AF65-F5344CB8AC3E}">
        <p14:creationId xmlns:p14="http://schemas.microsoft.com/office/powerpoint/2010/main" val="32919528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4788BB3-FD02-12FF-C47A-7FA6FC32DE82}"/>
              </a:ext>
            </a:extLst>
          </p:cNvPr>
          <p:cNvGraphicFramePr>
            <a:graphicFrameLocks noGrp="1"/>
          </p:cNvGraphicFramePr>
          <p:nvPr>
            <p:ph idx="1"/>
            <p:extLst>
              <p:ext uri="{D42A27DB-BD31-4B8C-83A1-F6EECF244321}">
                <p14:modId xmlns:p14="http://schemas.microsoft.com/office/powerpoint/2010/main" val="2839666706"/>
              </p:ext>
            </p:extLst>
          </p:nvPr>
        </p:nvGraphicFramePr>
        <p:xfrm>
          <a:off x="548639" y="2076110"/>
          <a:ext cx="11099409" cy="2639189"/>
        </p:xfrm>
        <a:graphic>
          <a:graphicData uri="http://schemas.openxmlformats.org/drawingml/2006/table">
            <a:tbl>
              <a:tblPr firstRow="1" firstCol="1" bandRow="1">
                <a:tableStyleId>{5C22544A-7EE6-4342-B048-85BDC9FD1C3A}</a:tableStyleId>
              </a:tblPr>
              <a:tblGrid>
                <a:gridCol w="2543859">
                  <a:extLst>
                    <a:ext uri="{9D8B030D-6E8A-4147-A177-3AD203B41FA5}">
                      <a16:colId xmlns:a16="http://schemas.microsoft.com/office/drawing/2014/main" val="2103537820"/>
                    </a:ext>
                  </a:extLst>
                </a:gridCol>
                <a:gridCol w="1403433">
                  <a:extLst>
                    <a:ext uri="{9D8B030D-6E8A-4147-A177-3AD203B41FA5}">
                      <a16:colId xmlns:a16="http://schemas.microsoft.com/office/drawing/2014/main" val="3061174416"/>
                    </a:ext>
                  </a:extLst>
                </a:gridCol>
                <a:gridCol w="1646337">
                  <a:extLst>
                    <a:ext uri="{9D8B030D-6E8A-4147-A177-3AD203B41FA5}">
                      <a16:colId xmlns:a16="http://schemas.microsoft.com/office/drawing/2014/main" val="1034884745"/>
                    </a:ext>
                  </a:extLst>
                </a:gridCol>
                <a:gridCol w="1349457">
                  <a:extLst>
                    <a:ext uri="{9D8B030D-6E8A-4147-A177-3AD203B41FA5}">
                      <a16:colId xmlns:a16="http://schemas.microsoft.com/office/drawing/2014/main" val="1682860065"/>
                    </a:ext>
                  </a:extLst>
                </a:gridCol>
                <a:gridCol w="1349457">
                  <a:extLst>
                    <a:ext uri="{9D8B030D-6E8A-4147-A177-3AD203B41FA5}">
                      <a16:colId xmlns:a16="http://schemas.microsoft.com/office/drawing/2014/main" val="2789641053"/>
                    </a:ext>
                  </a:extLst>
                </a:gridCol>
                <a:gridCol w="1403433">
                  <a:extLst>
                    <a:ext uri="{9D8B030D-6E8A-4147-A177-3AD203B41FA5}">
                      <a16:colId xmlns:a16="http://schemas.microsoft.com/office/drawing/2014/main" val="2006831103"/>
                    </a:ext>
                  </a:extLst>
                </a:gridCol>
                <a:gridCol w="1403433">
                  <a:extLst>
                    <a:ext uri="{9D8B030D-6E8A-4147-A177-3AD203B41FA5}">
                      <a16:colId xmlns:a16="http://schemas.microsoft.com/office/drawing/2014/main" val="3183696648"/>
                    </a:ext>
                  </a:extLst>
                </a:gridCol>
              </a:tblGrid>
              <a:tr h="244098">
                <a:tc>
                  <a:txBody>
                    <a:bodyPr/>
                    <a:lstStyle/>
                    <a:p>
                      <a:pPr>
                        <a:lnSpc>
                          <a:spcPct val="107000"/>
                        </a:lnSpc>
                        <a:spcAft>
                          <a:spcPts val="800"/>
                        </a:spcAft>
                      </a:pPr>
                      <a:r>
                        <a:rPr lang="fr-FR"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2017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2018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2019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2020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2022</a:t>
                      </a:r>
                    </a:p>
                  </a:txBody>
                  <a:tcPr marL="68580" marR="68580" marT="0" marB="0"/>
                </a:tc>
                <a:extLst>
                  <a:ext uri="{0D108BD9-81ED-4DB2-BD59-A6C34878D82A}">
                    <a16:rowId xmlns:a16="http://schemas.microsoft.com/office/drawing/2014/main" val="3401060489"/>
                  </a:ext>
                </a:extLst>
              </a:tr>
              <a:tr h="590693">
                <a:tc>
                  <a:txBody>
                    <a:bodyPr/>
                    <a:lstStyle/>
                    <a:p>
                      <a:pPr>
                        <a:lnSpc>
                          <a:spcPct val="107000"/>
                        </a:lnSpc>
                        <a:spcAft>
                          <a:spcPts val="800"/>
                        </a:spcAft>
                      </a:pPr>
                      <a:r>
                        <a:rPr lang="fr-FR" sz="1800" dirty="0">
                          <a:effectLst/>
                        </a:rPr>
                        <a:t>Ch. d’Affaire</a:t>
                      </a:r>
                      <a:endParaRPr lang="en-US" sz="1800" dirty="0">
                        <a:effectLst/>
                      </a:endParaRPr>
                    </a:p>
                    <a:p>
                      <a:pPr>
                        <a:lnSpc>
                          <a:spcPct val="107000"/>
                        </a:lnSpc>
                        <a:spcAft>
                          <a:spcPts val="800"/>
                        </a:spcAft>
                      </a:pPr>
                      <a:r>
                        <a:rPr lang="fr-FR" sz="1800" dirty="0">
                          <a:effectLst/>
                        </a:rPr>
                        <a:t>(en Md </a:t>
                      </a:r>
                      <a:r>
                        <a:rPr lang="fr-FR" sz="1800" dirty="0" err="1">
                          <a:effectLst/>
                        </a:rPr>
                        <a:t>Fbu</a:t>
                      </a:r>
                      <a:r>
                        <a:rPr lang="fr-FR"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46.4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54.3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62.2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75.5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87.3</a:t>
                      </a:r>
                    </a:p>
                  </a:txBody>
                  <a:tcPr marL="68580" marR="68580" marT="0" marB="0"/>
                </a:tc>
                <a:extLst>
                  <a:ext uri="{0D108BD9-81ED-4DB2-BD59-A6C34878D82A}">
                    <a16:rowId xmlns:a16="http://schemas.microsoft.com/office/drawing/2014/main" val="1092920442"/>
                  </a:ext>
                </a:extLst>
              </a:tr>
              <a:tr h="246048">
                <a:tc>
                  <a:txBody>
                    <a:bodyPr/>
                    <a:lstStyle/>
                    <a:p>
                      <a:pPr>
                        <a:lnSpc>
                          <a:spcPct val="107000"/>
                        </a:lnSpc>
                        <a:spcAft>
                          <a:spcPts val="800"/>
                        </a:spcAft>
                      </a:pPr>
                      <a:r>
                        <a:rPr lang="fr-FR"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9197480"/>
                  </a:ext>
                </a:extLst>
              </a:tr>
              <a:tr h="501565">
                <a:tc>
                  <a:txBody>
                    <a:bodyPr/>
                    <a:lstStyle/>
                    <a:p>
                      <a:pPr>
                        <a:lnSpc>
                          <a:spcPct val="107000"/>
                        </a:lnSpc>
                        <a:spcAft>
                          <a:spcPts val="800"/>
                        </a:spcAft>
                      </a:pPr>
                      <a:r>
                        <a:rPr lang="fr-FR" sz="1800" dirty="0">
                          <a:effectLst/>
                        </a:rPr>
                        <a:t>PIB en prix courant (en milliards de FBU)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5 397 200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5 914.4</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6 216.9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6 805.6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7 676.4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9 213.9</a:t>
                      </a:r>
                    </a:p>
                  </a:txBody>
                  <a:tcPr marL="68580" marR="68580" marT="0" marB="0"/>
                </a:tc>
                <a:extLst>
                  <a:ext uri="{0D108BD9-81ED-4DB2-BD59-A6C34878D82A}">
                    <a16:rowId xmlns:a16="http://schemas.microsoft.com/office/drawing/2014/main" val="2127048167"/>
                  </a:ext>
                </a:extLst>
              </a:tr>
              <a:tr h="252850">
                <a:tc>
                  <a:txBody>
                    <a:bodyPr/>
                    <a:lstStyle/>
                    <a:p>
                      <a:pPr>
                        <a:lnSpc>
                          <a:spcPct val="107000"/>
                        </a:lnSpc>
                        <a:spcAft>
                          <a:spcPts val="800"/>
                        </a:spcAft>
                      </a:pPr>
                      <a:r>
                        <a:rPr lang="fr-FR" sz="1800">
                          <a:effectLst/>
                        </a:rPr>
                        <a:t>Taux de Pénétration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0.75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0.87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0.91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0.98</a:t>
                      </a:r>
                      <a:endParaRPr lang="en-US" sz="18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0.95</a:t>
                      </a:r>
                    </a:p>
                  </a:txBody>
                  <a:tcPr marL="68580" marR="68580" marT="0" marB="0"/>
                </a:tc>
                <a:extLst>
                  <a:ext uri="{0D108BD9-81ED-4DB2-BD59-A6C34878D82A}">
                    <a16:rowId xmlns:a16="http://schemas.microsoft.com/office/drawing/2014/main" val="2115670226"/>
                  </a:ext>
                </a:extLst>
              </a:tr>
              <a:tr h="246048">
                <a:tc>
                  <a:txBody>
                    <a:bodyPr/>
                    <a:lstStyle/>
                    <a:p>
                      <a:pPr>
                        <a:lnSpc>
                          <a:spcPct val="107000"/>
                        </a:lnSpc>
                        <a:spcAft>
                          <a:spcPts val="800"/>
                        </a:spcAft>
                      </a:pPr>
                      <a:r>
                        <a:rPr lang="fr-FR" sz="1800">
                          <a:effectLst/>
                        </a:rPr>
                        <a:t>Ass.Non Vie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0.52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0.51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0.54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0.54</a:t>
                      </a:r>
                    </a:p>
                  </a:txBody>
                  <a:tcPr marL="68580" marR="68580" marT="0" marB="0"/>
                </a:tc>
                <a:extLst>
                  <a:ext uri="{0D108BD9-81ED-4DB2-BD59-A6C34878D82A}">
                    <a16:rowId xmlns:a16="http://schemas.microsoft.com/office/drawing/2014/main" val="3570867751"/>
                  </a:ext>
                </a:extLst>
              </a:tr>
              <a:tr h="246048">
                <a:tc>
                  <a:txBody>
                    <a:bodyPr/>
                    <a:lstStyle/>
                    <a:p>
                      <a:pPr>
                        <a:lnSpc>
                          <a:spcPct val="107000"/>
                        </a:lnSpc>
                        <a:spcAft>
                          <a:spcPts val="800"/>
                        </a:spcAft>
                      </a:pPr>
                      <a:r>
                        <a:rPr lang="fr-FR" sz="1800" dirty="0" err="1">
                          <a:effectLst/>
                        </a:rPr>
                        <a:t>Ass.Vie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0.29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0.35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0.44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dirty="0">
                          <a:effectLst/>
                          <a:latin typeface="Century Gothic" panose="020B0502020202020204" pitchFamily="34" charset="0"/>
                          <a:ea typeface="Calibri" panose="020F0502020204030204" pitchFamily="34" charset="0"/>
                          <a:cs typeface="Times New Roman" panose="02020603050405020304" pitchFamily="18" charset="0"/>
                        </a:rPr>
                        <a:t>0.41</a:t>
                      </a:r>
                    </a:p>
                  </a:txBody>
                  <a:tcPr marL="68580" marR="68580" marT="0" marB="0"/>
                </a:tc>
                <a:extLst>
                  <a:ext uri="{0D108BD9-81ED-4DB2-BD59-A6C34878D82A}">
                    <a16:rowId xmlns:a16="http://schemas.microsoft.com/office/drawing/2014/main" val="2204234849"/>
                  </a:ext>
                </a:extLst>
              </a:tr>
            </a:tbl>
          </a:graphicData>
        </a:graphic>
      </p:graphicFrame>
      <p:sp>
        <p:nvSpPr>
          <p:cNvPr id="5" name="Rectangle 1">
            <a:extLst>
              <a:ext uri="{FF2B5EF4-FFF2-40B4-BE49-F238E27FC236}">
                <a16:creationId xmlns:a16="http://schemas.microsoft.com/office/drawing/2014/main" id="{A9969920-2D64-9984-2DDC-24640B6D8B20}"/>
              </a:ext>
            </a:extLst>
          </p:cNvPr>
          <p:cNvSpPr>
            <a:spLocks noChangeArrowheads="1"/>
          </p:cNvSpPr>
          <p:nvPr/>
        </p:nvSpPr>
        <p:spPr bwMode="auto">
          <a:xfrm>
            <a:off x="1761100" y="714274"/>
            <a:ext cx="36806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2.3.2. Taux de Pénétration.</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3F1C7F4-78FB-64EA-01D0-CB00B6611F8B}"/>
              </a:ext>
            </a:extLst>
          </p:cNvPr>
          <p:cNvSpPr txBox="1"/>
          <p:nvPr/>
        </p:nvSpPr>
        <p:spPr>
          <a:xfrm>
            <a:off x="744591" y="1245113"/>
            <a:ext cx="10515599" cy="83099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 2022, les Assurances enregistrent un taux de pénétration de 0.95% dont 0.54% en Non Vie et 0.41% en Vie.</a:t>
            </a:r>
            <a:endParaRPr kumimoji="0" lang="fr-F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01487C4-BE47-597A-53CE-A99360C64079}"/>
              </a:ext>
            </a:extLst>
          </p:cNvPr>
          <p:cNvSpPr txBox="1"/>
          <p:nvPr/>
        </p:nvSpPr>
        <p:spPr>
          <a:xfrm>
            <a:off x="893826" y="4742555"/>
            <a:ext cx="10754222" cy="1619674"/>
          </a:xfrm>
          <a:prstGeom prst="rect">
            <a:avLst/>
          </a:prstGeom>
          <a:noFill/>
        </p:spPr>
        <p:txBody>
          <a:bodyPr wrap="square">
            <a:spAutoFit/>
          </a:bodyPr>
          <a:lstStyle/>
          <a:p>
            <a:pPr>
              <a:lnSpc>
                <a:spcPct val="107000"/>
              </a:lnSpc>
              <a:spcAft>
                <a:spcPts val="800"/>
              </a:spcAft>
            </a:pP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Il s’agit d’une comparaison du chiffre global des primes d’assurance collectées par toutes les Compagnies par rapport au Produit Intérieur Brut enregistré dans l’année.</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2200" dirty="0">
                <a:effectLst/>
                <a:latin typeface="Times New Roman" panose="02020603050405020304" pitchFamily="18" charset="0"/>
                <a:ea typeface="Calibri" panose="020F0502020204030204" pitchFamily="34" charset="0"/>
                <a:cs typeface="Times New Roman" panose="02020603050405020304" pitchFamily="18" charset="0"/>
              </a:rPr>
              <a:t>Malgré la croissance observée jusque en 2021, ce taux reste très faible par rapport aux autres pays de la sous-région.</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53332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1355</TotalTime>
  <Words>1842</Words>
  <Application>Microsoft Office PowerPoint</Application>
  <PresentationFormat>Widescreen</PresentationFormat>
  <Paragraphs>356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Times New Roman</vt:lpstr>
      <vt:lpstr>Wingdings</vt:lpstr>
      <vt:lpstr>Wingdings 3</vt:lpstr>
      <vt:lpstr>Wisp</vt:lpstr>
      <vt:lpstr>INSTITUT FRANCAIS -CONFERENCE</vt:lpstr>
      <vt:lpstr>I. DEFINITION DE L’ASSURANCE</vt:lpstr>
      <vt:lpstr>II. ROLE DE L’ASSURANCE DANS L’ECONOMIE</vt:lpstr>
      <vt:lpstr>PowerPoint Presentation</vt:lpstr>
      <vt:lpstr>II.2. EN EUROPE ET EN FRANCE</vt:lpstr>
      <vt:lpstr>PowerPoint Presentation</vt:lpstr>
      <vt:lpstr>PowerPoint Presentation</vt:lpstr>
      <vt:lpstr>Au 21 Novembre  2023, 22 Sociétés d’Assurances sont agréées au Burundi dont 12 Sociétés d’Assurance Générale et 10  Sociétés d’Assurance Vie.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IV. 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5eme CONGRES DE L’OPC</dc:title>
  <dc:creator>mazina davy arcel</dc:creator>
  <cp:lastModifiedBy>SOCAR VIE</cp:lastModifiedBy>
  <cp:revision>43</cp:revision>
  <cp:lastPrinted>2023-11-21T06:40:00Z</cp:lastPrinted>
  <dcterms:created xsi:type="dcterms:W3CDTF">2022-11-22T13:05:54Z</dcterms:created>
  <dcterms:modified xsi:type="dcterms:W3CDTF">2023-11-21T15:03:49Z</dcterms:modified>
</cp:coreProperties>
</file>